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7" r:id="rId2"/>
    <p:sldId id="680" r:id="rId3"/>
    <p:sldId id="736" r:id="rId4"/>
    <p:sldId id="737" r:id="rId5"/>
    <p:sldId id="748" r:id="rId6"/>
    <p:sldId id="724" r:id="rId7"/>
    <p:sldId id="734" r:id="rId8"/>
    <p:sldId id="738" r:id="rId9"/>
    <p:sldId id="740" r:id="rId10"/>
    <p:sldId id="750" r:id="rId11"/>
    <p:sldId id="490" r:id="rId12"/>
    <p:sldId id="2130" r:id="rId13"/>
    <p:sldId id="754" r:id="rId14"/>
    <p:sldId id="755" r:id="rId15"/>
    <p:sldId id="493" r:id="rId16"/>
    <p:sldId id="505" r:id="rId17"/>
    <p:sldId id="751" r:id="rId18"/>
    <p:sldId id="739" r:id="rId19"/>
    <p:sldId id="756" r:id="rId20"/>
    <p:sldId id="2128" r:id="rId21"/>
    <p:sldId id="2129" r:id="rId22"/>
    <p:sldId id="732" r:id="rId23"/>
    <p:sldId id="741" r:id="rId24"/>
    <p:sldId id="742" r:id="rId25"/>
    <p:sldId id="743" r:id="rId26"/>
    <p:sldId id="735" r:id="rId27"/>
    <p:sldId id="263" r:id="rId28"/>
    <p:sldId id="746" r:id="rId29"/>
    <p:sldId id="744" r:id="rId30"/>
    <p:sldId id="666" r:id="rId31"/>
    <p:sldId id="271" r:id="rId32"/>
    <p:sldId id="749" r:id="rId33"/>
    <p:sldId id="753" r:id="rId34"/>
    <p:sldId id="2131" r:id="rId35"/>
    <p:sldId id="2269" r:id="rId36"/>
    <p:sldId id="555" r:id="rId37"/>
    <p:sldId id="2267" r:id="rId38"/>
    <p:sldId id="584" r:id="rId39"/>
    <p:sldId id="585" r:id="rId40"/>
    <p:sldId id="553" r:id="rId41"/>
    <p:sldId id="745" r:id="rId42"/>
    <p:sldId id="727" r:id="rId43"/>
    <p:sldId id="377" r:id="rId44"/>
    <p:sldId id="2132" r:id="rId45"/>
    <p:sldId id="2133" r:id="rId46"/>
    <p:sldId id="2134" r:id="rId47"/>
    <p:sldId id="2135" r:id="rId48"/>
    <p:sldId id="2268" r:id="rId49"/>
    <p:sldId id="2270" r:id="rId50"/>
    <p:sldId id="682" r:id="rId51"/>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42" autoAdjust="0"/>
    <p:restoredTop sz="97840" autoAdjust="0"/>
  </p:normalViewPr>
  <p:slideViewPr>
    <p:cSldViewPr snapToGrid="0" snapToObjects="1">
      <p:cViewPr varScale="1">
        <p:scale>
          <a:sx n="204" d="100"/>
          <a:sy n="204" d="100"/>
        </p:scale>
        <p:origin x="232" y="384"/>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04A679-57DE-4D69-8199-1B4FDBDFC485}"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851CE8A5-9418-4A22-9A77-32FEB3A7675B}">
      <dgm:prSet/>
      <dgm:spPr/>
      <dgm:t>
        <a:bodyPr/>
        <a:lstStyle/>
        <a:p>
          <a:r>
            <a:rPr lang="en-US"/>
            <a:t>Device to Device, short-range, wireless transmissions</a:t>
          </a:r>
        </a:p>
      </dgm:t>
    </dgm:pt>
    <dgm:pt modelId="{08563344-9463-4177-BC67-05E55B9A4356}" type="parTrans" cxnId="{8DB3CC40-CE43-4A12-AEA3-DAEBA727C541}">
      <dgm:prSet/>
      <dgm:spPr/>
      <dgm:t>
        <a:bodyPr/>
        <a:lstStyle/>
        <a:p>
          <a:endParaRPr lang="en-US"/>
        </a:p>
      </dgm:t>
    </dgm:pt>
    <dgm:pt modelId="{2947B6F8-6E9C-4A64-A849-DF04DB775052}" type="sibTrans" cxnId="{8DB3CC40-CE43-4A12-AEA3-DAEBA727C541}">
      <dgm:prSet/>
      <dgm:spPr/>
      <dgm:t>
        <a:bodyPr/>
        <a:lstStyle/>
        <a:p>
          <a:endParaRPr lang="en-US"/>
        </a:p>
      </dgm:t>
    </dgm:pt>
    <dgm:pt modelId="{8C0BD3B3-33EA-45F1-AE19-D242F95E4343}">
      <dgm:prSet/>
      <dgm:spPr/>
      <dgm:t>
        <a:bodyPr/>
        <a:lstStyle/>
        <a:p>
          <a:r>
            <a:rPr lang="en-US"/>
            <a:t>Usually between an IoT device and a computer</a:t>
          </a:r>
        </a:p>
      </dgm:t>
    </dgm:pt>
    <dgm:pt modelId="{72E38197-0AE3-433A-8BB9-825CACE988BB}" type="parTrans" cxnId="{9ACB2127-A839-4D54-BF5E-E930E77F3265}">
      <dgm:prSet/>
      <dgm:spPr/>
      <dgm:t>
        <a:bodyPr/>
        <a:lstStyle/>
        <a:p>
          <a:endParaRPr lang="en-US"/>
        </a:p>
      </dgm:t>
    </dgm:pt>
    <dgm:pt modelId="{5F04F99E-A08E-4DEE-9938-8223787B1453}" type="sibTrans" cxnId="{9ACB2127-A839-4D54-BF5E-E930E77F3265}">
      <dgm:prSet/>
      <dgm:spPr/>
      <dgm:t>
        <a:bodyPr/>
        <a:lstStyle/>
        <a:p>
          <a:endParaRPr lang="en-US"/>
        </a:p>
      </dgm:t>
    </dgm:pt>
    <dgm:pt modelId="{AF08AC43-2C67-4A6C-A103-1BE3F165D0EA}">
      <dgm:prSet/>
      <dgm:spPr/>
      <dgm:t>
        <a:bodyPr/>
        <a:lstStyle/>
        <a:p>
          <a:r>
            <a:rPr lang="en-US"/>
            <a:t>Smartwatch to phone, phone to computer, etc</a:t>
          </a:r>
        </a:p>
      </dgm:t>
    </dgm:pt>
    <dgm:pt modelId="{84E0B080-7CCB-4BA2-A120-E436B0747F68}" type="parTrans" cxnId="{F831DFCD-4339-4FF7-9A06-8209931CFCBB}">
      <dgm:prSet/>
      <dgm:spPr/>
      <dgm:t>
        <a:bodyPr/>
        <a:lstStyle/>
        <a:p>
          <a:endParaRPr lang="en-US"/>
        </a:p>
      </dgm:t>
    </dgm:pt>
    <dgm:pt modelId="{D2FF39C6-3EB6-4BFA-B559-ECE5B67C9275}" type="sibTrans" cxnId="{F831DFCD-4339-4FF7-9A06-8209931CFCBB}">
      <dgm:prSet/>
      <dgm:spPr/>
      <dgm:t>
        <a:bodyPr/>
        <a:lstStyle/>
        <a:p>
          <a:endParaRPr lang="en-US"/>
        </a:p>
      </dgm:t>
    </dgm:pt>
    <dgm:pt modelId="{6D3FFFCB-E495-4711-ADC3-D5959D58E32D}">
      <dgm:prSet/>
      <dgm:spPr/>
      <dgm:t>
        <a:bodyPr/>
        <a:lstStyle/>
        <a:p>
          <a:r>
            <a:rPr lang="en-US"/>
            <a:t>Most widely used on consumer wireless devices</a:t>
          </a:r>
        </a:p>
      </dgm:t>
    </dgm:pt>
    <dgm:pt modelId="{3E3D662C-8FDA-4BF9-9A4D-4100D02556F5}" type="parTrans" cxnId="{49EA9651-EEB0-414C-8492-7499D9300E3F}">
      <dgm:prSet/>
      <dgm:spPr/>
      <dgm:t>
        <a:bodyPr/>
        <a:lstStyle/>
        <a:p>
          <a:endParaRPr lang="en-US"/>
        </a:p>
      </dgm:t>
    </dgm:pt>
    <dgm:pt modelId="{6E80A43B-A8EB-4F89-AC25-5CA15FDD84E1}" type="sibTrans" cxnId="{49EA9651-EEB0-414C-8492-7499D9300E3F}">
      <dgm:prSet/>
      <dgm:spPr/>
      <dgm:t>
        <a:bodyPr/>
        <a:lstStyle/>
        <a:p>
          <a:endParaRPr lang="en-US"/>
        </a:p>
      </dgm:t>
    </dgm:pt>
    <dgm:pt modelId="{D2BEA9C9-BDD9-48B2-A9CE-ABAC4B9EB8B3}">
      <dgm:prSet/>
      <dgm:spPr/>
      <dgm:t>
        <a:bodyPr/>
        <a:lstStyle/>
        <a:p>
          <a:r>
            <a:rPr lang="en-US"/>
            <a:t>Master/Slave paradigm (Outdated notation)</a:t>
          </a:r>
        </a:p>
      </dgm:t>
    </dgm:pt>
    <dgm:pt modelId="{5E560353-1E60-4C79-AB6B-AD6EF35A2459}" type="parTrans" cxnId="{A861F5F1-98D7-4A1D-B461-5D40CD6FAB24}">
      <dgm:prSet/>
      <dgm:spPr/>
      <dgm:t>
        <a:bodyPr/>
        <a:lstStyle/>
        <a:p>
          <a:endParaRPr lang="en-US"/>
        </a:p>
      </dgm:t>
    </dgm:pt>
    <dgm:pt modelId="{90088D08-925E-45C8-9CBD-84BDC9C4F801}" type="sibTrans" cxnId="{A861F5F1-98D7-4A1D-B461-5D40CD6FAB24}">
      <dgm:prSet/>
      <dgm:spPr/>
      <dgm:t>
        <a:bodyPr/>
        <a:lstStyle/>
        <a:p>
          <a:endParaRPr lang="en-US"/>
        </a:p>
      </dgm:t>
    </dgm:pt>
    <dgm:pt modelId="{2B6892C6-CFDE-4C01-A62E-43C90CF82AB2}">
      <dgm:prSet/>
      <dgm:spPr/>
      <dgm:t>
        <a:bodyPr/>
        <a:lstStyle/>
        <a:p>
          <a:r>
            <a:rPr lang="en-US"/>
            <a:t>Master is the “Computer” and is in charge of interaction</a:t>
          </a:r>
        </a:p>
      </dgm:t>
    </dgm:pt>
    <dgm:pt modelId="{8F2DF53D-441E-4912-9C53-6E07132880E0}" type="parTrans" cxnId="{D46D4B7C-C4E3-479F-9E4B-9921F38AA610}">
      <dgm:prSet/>
      <dgm:spPr/>
      <dgm:t>
        <a:bodyPr/>
        <a:lstStyle/>
        <a:p>
          <a:endParaRPr lang="en-US"/>
        </a:p>
      </dgm:t>
    </dgm:pt>
    <dgm:pt modelId="{7CDDAD0B-1848-4110-A794-99A8B324A6E4}" type="sibTrans" cxnId="{D46D4B7C-C4E3-479F-9E4B-9921F38AA610}">
      <dgm:prSet/>
      <dgm:spPr/>
      <dgm:t>
        <a:bodyPr/>
        <a:lstStyle/>
        <a:p>
          <a:endParaRPr lang="en-US"/>
        </a:p>
      </dgm:t>
    </dgm:pt>
    <dgm:pt modelId="{B63B8C83-CF6F-4232-AA01-DA7A3D39B117}">
      <dgm:prSet/>
      <dgm:spPr/>
      <dgm:t>
        <a:bodyPr/>
        <a:lstStyle/>
        <a:p>
          <a:r>
            <a:rPr lang="en-US"/>
            <a:t>Slave is the “Device” and has little control over interaction parameters</a:t>
          </a:r>
        </a:p>
      </dgm:t>
    </dgm:pt>
    <dgm:pt modelId="{85E73DFE-3260-4A4F-8A48-BF32C729CB9A}" type="parTrans" cxnId="{0AB57E6D-6FAB-4069-A00C-CB73B89773B6}">
      <dgm:prSet/>
      <dgm:spPr/>
      <dgm:t>
        <a:bodyPr/>
        <a:lstStyle/>
        <a:p>
          <a:endParaRPr lang="en-US"/>
        </a:p>
      </dgm:t>
    </dgm:pt>
    <dgm:pt modelId="{1064442C-4181-4F15-AA17-058CF4216EAB}" type="sibTrans" cxnId="{0AB57E6D-6FAB-4069-A00C-CB73B89773B6}">
      <dgm:prSet/>
      <dgm:spPr/>
      <dgm:t>
        <a:bodyPr/>
        <a:lstStyle/>
        <a:p>
          <a:endParaRPr lang="en-US"/>
        </a:p>
      </dgm:t>
    </dgm:pt>
    <dgm:pt modelId="{8FFE06AB-3915-4CB4-8BC6-434D594090B6}">
      <dgm:prSet/>
      <dgm:spPr/>
      <dgm:t>
        <a:bodyPr/>
        <a:lstStyle/>
        <a:p>
          <a:r>
            <a:rPr lang="en-US"/>
            <a:t>Bluetooth advertisements: No such paradigm</a:t>
          </a:r>
        </a:p>
      </dgm:t>
    </dgm:pt>
    <dgm:pt modelId="{ED7B134A-1B84-4645-A7C1-73FD5B4F9561}" type="parTrans" cxnId="{BD642BC4-6998-4069-8EFC-1514F9C6E621}">
      <dgm:prSet/>
      <dgm:spPr/>
      <dgm:t>
        <a:bodyPr/>
        <a:lstStyle/>
        <a:p>
          <a:endParaRPr lang="en-US"/>
        </a:p>
      </dgm:t>
    </dgm:pt>
    <dgm:pt modelId="{7620184A-CEE4-412B-9290-C86CA3A6DB93}" type="sibTrans" cxnId="{BD642BC4-6998-4069-8EFC-1514F9C6E621}">
      <dgm:prSet/>
      <dgm:spPr/>
      <dgm:t>
        <a:bodyPr/>
        <a:lstStyle/>
        <a:p>
          <a:endParaRPr lang="en-US"/>
        </a:p>
      </dgm:t>
    </dgm:pt>
    <dgm:pt modelId="{C7A16B86-D17E-AD4B-B75B-96505C94302E}" type="pres">
      <dgm:prSet presAssocID="{5004A679-57DE-4D69-8199-1B4FDBDFC485}" presName="linear" presStyleCnt="0">
        <dgm:presLayoutVars>
          <dgm:dir/>
          <dgm:animLvl val="lvl"/>
          <dgm:resizeHandles val="exact"/>
        </dgm:presLayoutVars>
      </dgm:prSet>
      <dgm:spPr/>
    </dgm:pt>
    <dgm:pt modelId="{019D4F5C-0661-D245-A0B4-88F12E46677C}" type="pres">
      <dgm:prSet presAssocID="{851CE8A5-9418-4A22-9A77-32FEB3A7675B}" presName="parentLin" presStyleCnt="0"/>
      <dgm:spPr/>
    </dgm:pt>
    <dgm:pt modelId="{4A0E660E-AF38-8B4C-B9E1-E4D34611D093}" type="pres">
      <dgm:prSet presAssocID="{851CE8A5-9418-4A22-9A77-32FEB3A7675B}" presName="parentLeftMargin" presStyleLbl="node1" presStyleIdx="0" presStyleCnt="2"/>
      <dgm:spPr/>
    </dgm:pt>
    <dgm:pt modelId="{8A68E46F-69D4-C543-8A1E-B4FB7BB5284E}" type="pres">
      <dgm:prSet presAssocID="{851CE8A5-9418-4A22-9A77-32FEB3A7675B}" presName="parentText" presStyleLbl="node1" presStyleIdx="0" presStyleCnt="2">
        <dgm:presLayoutVars>
          <dgm:chMax val="0"/>
          <dgm:bulletEnabled val="1"/>
        </dgm:presLayoutVars>
      </dgm:prSet>
      <dgm:spPr/>
    </dgm:pt>
    <dgm:pt modelId="{B0B53B54-8606-5F46-AC53-3743ADD83347}" type="pres">
      <dgm:prSet presAssocID="{851CE8A5-9418-4A22-9A77-32FEB3A7675B}" presName="negativeSpace" presStyleCnt="0"/>
      <dgm:spPr/>
    </dgm:pt>
    <dgm:pt modelId="{FB35D39C-D299-E841-8AB4-1EA2F574AFDF}" type="pres">
      <dgm:prSet presAssocID="{851CE8A5-9418-4A22-9A77-32FEB3A7675B}" presName="childText" presStyleLbl="conFgAcc1" presStyleIdx="0" presStyleCnt="2">
        <dgm:presLayoutVars>
          <dgm:bulletEnabled val="1"/>
        </dgm:presLayoutVars>
      </dgm:prSet>
      <dgm:spPr/>
    </dgm:pt>
    <dgm:pt modelId="{F2A02F65-6CB2-4B48-8237-874BAEA14221}" type="pres">
      <dgm:prSet presAssocID="{2947B6F8-6E9C-4A64-A849-DF04DB775052}" presName="spaceBetweenRectangles" presStyleCnt="0"/>
      <dgm:spPr/>
    </dgm:pt>
    <dgm:pt modelId="{C03EA658-0DFD-FA43-B2D4-373013655060}" type="pres">
      <dgm:prSet presAssocID="{D2BEA9C9-BDD9-48B2-A9CE-ABAC4B9EB8B3}" presName="parentLin" presStyleCnt="0"/>
      <dgm:spPr/>
    </dgm:pt>
    <dgm:pt modelId="{7867C1E1-7453-9A46-B690-0205C6C944BE}" type="pres">
      <dgm:prSet presAssocID="{D2BEA9C9-BDD9-48B2-A9CE-ABAC4B9EB8B3}" presName="parentLeftMargin" presStyleLbl="node1" presStyleIdx="0" presStyleCnt="2"/>
      <dgm:spPr/>
    </dgm:pt>
    <dgm:pt modelId="{F06ECB79-2E6F-924E-97EE-A5627A18432A}" type="pres">
      <dgm:prSet presAssocID="{D2BEA9C9-BDD9-48B2-A9CE-ABAC4B9EB8B3}" presName="parentText" presStyleLbl="node1" presStyleIdx="1" presStyleCnt="2">
        <dgm:presLayoutVars>
          <dgm:chMax val="0"/>
          <dgm:bulletEnabled val="1"/>
        </dgm:presLayoutVars>
      </dgm:prSet>
      <dgm:spPr/>
    </dgm:pt>
    <dgm:pt modelId="{DD5FC657-CD34-5D49-BC0B-B2318FF6B05A}" type="pres">
      <dgm:prSet presAssocID="{D2BEA9C9-BDD9-48B2-A9CE-ABAC4B9EB8B3}" presName="negativeSpace" presStyleCnt="0"/>
      <dgm:spPr/>
    </dgm:pt>
    <dgm:pt modelId="{5FE3AD34-05B7-3249-90F3-06A0C90F8968}" type="pres">
      <dgm:prSet presAssocID="{D2BEA9C9-BDD9-48B2-A9CE-ABAC4B9EB8B3}" presName="childText" presStyleLbl="conFgAcc1" presStyleIdx="1" presStyleCnt="2">
        <dgm:presLayoutVars>
          <dgm:bulletEnabled val="1"/>
        </dgm:presLayoutVars>
      </dgm:prSet>
      <dgm:spPr/>
    </dgm:pt>
  </dgm:ptLst>
  <dgm:cxnLst>
    <dgm:cxn modelId="{5159BF04-C76F-C44F-9650-DD34B57380F3}" type="presOf" srcId="{8FFE06AB-3915-4CB4-8BC6-434D594090B6}" destId="{5FE3AD34-05B7-3249-90F3-06A0C90F8968}" srcOrd="0" destOrd="2" presId="urn:microsoft.com/office/officeart/2005/8/layout/list1"/>
    <dgm:cxn modelId="{D43C4105-E418-0847-875B-90AA883AA814}" type="presOf" srcId="{8C0BD3B3-33EA-45F1-AE19-D242F95E4343}" destId="{FB35D39C-D299-E841-8AB4-1EA2F574AFDF}" srcOrd="0" destOrd="0" presId="urn:microsoft.com/office/officeart/2005/8/layout/list1"/>
    <dgm:cxn modelId="{8DF0720D-3AE6-B34B-B0C1-2F8FA280B592}" type="presOf" srcId="{D2BEA9C9-BDD9-48B2-A9CE-ABAC4B9EB8B3}" destId="{F06ECB79-2E6F-924E-97EE-A5627A18432A}" srcOrd="1" destOrd="0" presId="urn:microsoft.com/office/officeart/2005/8/layout/list1"/>
    <dgm:cxn modelId="{9ACB2127-A839-4D54-BF5E-E930E77F3265}" srcId="{851CE8A5-9418-4A22-9A77-32FEB3A7675B}" destId="{8C0BD3B3-33EA-45F1-AE19-D242F95E4343}" srcOrd="0" destOrd="0" parTransId="{72E38197-0AE3-433A-8BB9-825CACE988BB}" sibTransId="{5F04F99E-A08E-4DEE-9938-8223787B1453}"/>
    <dgm:cxn modelId="{21D8523F-6FA5-5041-AC1C-9620F395DF1F}" type="presOf" srcId="{851CE8A5-9418-4A22-9A77-32FEB3A7675B}" destId="{4A0E660E-AF38-8B4C-B9E1-E4D34611D093}" srcOrd="0" destOrd="0" presId="urn:microsoft.com/office/officeart/2005/8/layout/list1"/>
    <dgm:cxn modelId="{8DB3CC40-CE43-4A12-AEA3-DAEBA727C541}" srcId="{5004A679-57DE-4D69-8199-1B4FDBDFC485}" destId="{851CE8A5-9418-4A22-9A77-32FEB3A7675B}" srcOrd="0" destOrd="0" parTransId="{08563344-9463-4177-BC67-05E55B9A4356}" sibTransId="{2947B6F8-6E9C-4A64-A849-DF04DB775052}"/>
    <dgm:cxn modelId="{88E84B46-4564-B941-AADC-B75FDCDD77B4}" type="presOf" srcId="{B63B8C83-CF6F-4232-AA01-DA7A3D39B117}" destId="{5FE3AD34-05B7-3249-90F3-06A0C90F8968}" srcOrd="0" destOrd="1" presId="urn:microsoft.com/office/officeart/2005/8/layout/list1"/>
    <dgm:cxn modelId="{A1671249-31BC-8847-82D8-A50D5465F514}" type="presOf" srcId="{2B6892C6-CFDE-4C01-A62E-43C90CF82AB2}" destId="{5FE3AD34-05B7-3249-90F3-06A0C90F8968}" srcOrd="0" destOrd="0" presId="urn:microsoft.com/office/officeart/2005/8/layout/list1"/>
    <dgm:cxn modelId="{49EA9651-EEB0-414C-8492-7499D9300E3F}" srcId="{851CE8A5-9418-4A22-9A77-32FEB3A7675B}" destId="{6D3FFFCB-E495-4711-ADC3-D5959D58E32D}" srcOrd="2" destOrd="0" parTransId="{3E3D662C-8FDA-4BF9-9A4D-4100D02556F5}" sibTransId="{6E80A43B-A8EB-4F89-AC25-5CA15FDD84E1}"/>
    <dgm:cxn modelId="{0AB57E6D-6FAB-4069-A00C-CB73B89773B6}" srcId="{D2BEA9C9-BDD9-48B2-A9CE-ABAC4B9EB8B3}" destId="{B63B8C83-CF6F-4232-AA01-DA7A3D39B117}" srcOrd="1" destOrd="0" parTransId="{85E73DFE-3260-4A4F-8A48-BF32C729CB9A}" sibTransId="{1064442C-4181-4F15-AA17-058CF4216EAB}"/>
    <dgm:cxn modelId="{D46D4B7C-C4E3-479F-9E4B-9921F38AA610}" srcId="{D2BEA9C9-BDD9-48B2-A9CE-ABAC4B9EB8B3}" destId="{2B6892C6-CFDE-4C01-A62E-43C90CF82AB2}" srcOrd="0" destOrd="0" parTransId="{8F2DF53D-441E-4912-9C53-6E07132880E0}" sibTransId="{7CDDAD0B-1848-4110-A794-99A8B324A6E4}"/>
    <dgm:cxn modelId="{A256338D-8F25-3C4C-A2DF-FEF908BA9B05}" type="presOf" srcId="{6D3FFFCB-E495-4711-ADC3-D5959D58E32D}" destId="{FB35D39C-D299-E841-8AB4-1EA2F574AFDF}" srcOrd="0" destOrd="2" presId="urn:microsoft.com/office/officeart/2005/8/layout/list1"/>
    <dgm:cxn modelId="{192159A8-99F8-9D46-9F62-6C8DB25CC0A2}" type="presOf" srcId="{851CE8A5-9418-4A22-9A77-32FEB3A7675B}" destId="{8A68E46F-69D4-C543-8A1E-B4FB7BB5284E}" srcOrd="1" destOrd="0" presId="urn:microsoft.com/office/officeart/2005/8/layout/list1"/>
    <dgm:cxn modelId="{BD642BC4-6998-4069-8EFC-1514F9C6E621}" srcId="{D2BEA9C9-BDD9-48B2-A9CE-ABAC4B9EB8B3}" destId="{8FFE06AB-3915-4CB4-8BC6-434D594090B6}" srcOrd="2" destOrd="0" parTransId="{ED7B134A-1B84-4645-A7C1-73FD5B4F9561}" sibTransId="{7620184A-CEE4-412B-9290-C86CA3A6DB93}"/>
    <dgm:cxn modelId="{F831DFCD-4339-4FF7-9A06-8209931CFCBB}" srcId="{851CE8A5-9418-4A22-9A77-32FEB3A7675B}" destId="{AF08AC43-2C67-4A6C-A103-1BE3F165D0EA}" srcOrd="1" destOrd="0" parTransId="{84E0B080-7CCB-4BA2-A120-E436B0747F68}" sibTransId="{D2FF39C6-3EB6-4BFA-B559-ECE5B67C9275}"/>
    <dgm:cxn modelId="{2CC37CDC-1132-094A-BFD7-96178EEB5362}" type="presOf" srcId="{D2BEA9C9-BDD9-48B2-A9CE-ABAC4B9EB8B3}" destId="{7867C1E1-7453-9A46-B690-0205C6C944BE}" srcOrd="0" destOrd="0" presId="urn:microsoft.com/office/officeart/2005/8/layout/list1"/>
    <dgm:cxn modelId="{796A39E8-67FF-B743-B4EF-3FDAE35002A4}" type="presOf" srcId="{5004A679-57DE-4D69-8199-1B4FDBDFC485}" destId="{C7A16B86-D17E-AD4B-B75B-96505C94302E}" srcOrd="0" destOrd="0" presId="urn:microsoft.com/office/officeart/2005/8/layout/list1"/>
    <dgm:cxn modelId="{BF8CD1F0-1A21-514F-88C6-16E4529FF1A7}" type="presOf" srcId="{AF08AC43-2C67-4A6C-A103-1BE3F165D0EA}" destId="{FB35D39C-D299-E841-8AB4-1EA2F574AFDF}" srcOrd="0" destOrd="1" presId="urn:microsoft.com/office/officeart/2005/8/layout/list1"/>
    <dgm:cxn modelId="{A861F5F1-98D7-4A1D-B461-5D40CD6FAB24}" srcId="{5004A679-57DE-4D69-8199-1B4FDBDFC485}" destId="{D2BEA9C9-BDD9-48B2-A9CE-ABAC4B9EB8B3}" srcOrd="1" destOrd="0" parTransId="{5E560353-1E60-4C79-AB6B-AD6EF35A2459}" sibTransId="{90088D08-925E-45C8-9CBD-84BDC9C4F801}"/>
    <dgm:cxn modelId="{27A19E6C-8145-9B44-8370-EBBC849861FB}" type="presParOf" srcId="{C7A16B86-D17E-AD4B-B75B-96505C94302E}" destId="{019D4F5C-0661-D245-A0B4-88F12E46677C}" srcOrd="0" destOrd="0" presId="urn:microsoft.com/office/officeart/2005/8/layout/list1"/>
    <dgm:cxn modelId="{DD883267-1105-7843-863C-C1250058E003}" type="presParOf" srcId="{019D4F5C-0661-D245-A0B4-88F12E46677C}" destId="{4A0E660E-AF38-8B4C-B9E1-E4D34611D093}" srcOrd="0" destOrd="0" presId="urn:microsoft.com/office/officeart/2005/8/layout/list1"/>
    <dgm:cxn modelId="{BEF2E795-BF7E-524D-8011-8FE2A29CF171}" type="presParOf" srcId="{019D4F5C-0661-D245-A0B4-88F12E46677C}" destId="{8A68E46F-69D4-C543-8A1E-B4FB7BB5284E}" srcOrd="1" destOrd="0" presId="urn:microsoft.com/office/officeart/2005/8/layout/list1"/>
    <dgm:cxn modelId="{AF70D4BB-025C-1F49-B0C1-40DAFF68DE68}" type="presParOf" srcId="{C7A16B86-D17E-AD4B-B75B-96505C94302E}" destId="{B0B53B54-8606-5F46-AC53-3743ADD83347}" srcOrd="1" destOrd="0" presId="urn:microsoft.com/office/officeart/2005/8/layout/list1"/>
    <dgm:cxn modelId="{9E9FC6FB-B433-7F4B-B247-3623E190BA90}" type="presParOf" srcId="{C7A16B86-D17E-AD4B-B75B-96505C94302E}" destId="{FB35D39C-D299-E841-8AB4-1EA2F574AFDF}" srcOrd="2" destOrd="0" presId="urn:microsoft.com/office/officeart/2005/8/layout/list1"/>
    <dgm:cxn modelId="{E89C11DF-B702-7942-B992-C111F7DB99AD}" type="presParOf" srcId="{C7A16B86-D17E-AD4B-B75B-96505C94302E}" destId="{F2A02F65-6CB2-4B48-8237-874BAEA14221}" srcOrd="3" destOrd="0" presId="urn:microsoft.com/office/officeart/2005/8/layout/list1"/>
    <dgm:cxn modelId="{7155E11A-C524-5743-BEC6-8748007F1F4F}" type="presParOf" srcId="{C7A16B86-D17E-AD4B-B75B-96505C94302E}" destId="{C03EA658-0DFD-FA43-B2D4-373013655060}" srcOrd="4" destOrd="0" presId="urn:microsoft.com/office/officeart/2005/8/layout/list1"/>
    <dgm:cxn modelId="{511D1D7C-27CF-2647-8A2C-D3FCECD3041D}" type="presParOf" srcId="{C03EA658-0DFD-FA43-B2D4-373013655060}" destId="{7867C1E1-7453-9A46-B690-0205C6C944BE}" srcOrd="0" destOrd="0" presId="urn:microsoft.com/office/officeart/2005/8/layout/list1"/>
    <dgm:cxn modelId="{0C5423F8-0510-DC42-BB17-0071D1D18188}" type="presParOf" srcId="{C03EA658-0DFD-FA43-B2D4-373013655060}" destId="{F06ECB79-2E6F-924E-97EE-A5627A18432A}" srcOrd="1" destOrd="0" presId="urn:microsoft.com/office/officeart/2005/8/layout/list1"/>
    <dgm:cxn modelId="{DBA23E84-3843-F842-BF2E-0EF69BE91276}" type="presParOf" srcId="{C7A16B86-D17E-AD4B-B75B-96505C94302E}" destId="{DD5FC657-CD34-5D49-BC0B-B2318FF6B05A}" srcOrd="5" destOrd="0" presId="urn:microsoft.com/office/officeart/2005/8/layout/list1"/>
    <dgm:cxn modelId="{31280837-116C-B04A-9EBD-F202E45F44B7}" type="presParOf" srcId="{C7A16B86-D17E-AD4B-B75B-96505C94302E}" destId="{5FE3AD34-05B7-3249-90F3-06A0C90F896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5D39C-D299-E841-8AB4-1EA2F574AFDF}">
      <dsp:nvSpPr>
        <dsp:cNvPr id="0" name=""/>
        <dsp:cNvSpPr/>
      </dsp:nvSpPr>
      <dsp:spPr>
        <a:xfrm>
          <a:off x="0" y="372387"/>
          <a:ext cx="10606050" cy="173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3147" tIns="479044" rIns="823147"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Usually between an IoT device and a computer</a:t>
          </a:r>
        </a:p>
        <a:p>
          <a:pPr marL="228600" lvl="1" indent="-228600" algn="l" defTabSz="1022350">
            <a:lnSpc>
              <a:spcPct val="90000"/>
            </a:lnSpc>
            <a:spcBef>
              <a:spcPct val="0"/>
            </a:spcBef>
            <a:spcAft>
              <a:spcPct val="15000"/>
            </a:spcAft>
            <a:buChar char="•"/>
          </a:pPr>
          <a:r>
            <a:rPr lang="en-US" sz="2300" kern="1200"/>
            <a:t>Smartwatch to phone, phone to computer, etc</a:t>
          </a:r>
        </a:p>
        <a:p>
          <a:pPr marL="228600" lvl="1" indent="-228600" algn="l" defTabSz="1022350">
            <a:lnSpc>
              <a:spcPct val="90000"/>
            </a:lnSpc>
            <a:spcBef>
              <a:spcPct val="0"/>
            </a:spcBef>
            <a:spcAft>
              <a:spcPct val="15000"/>
            </a:spcAft>
            <a:buChar char="•"/>
          </a:pPr>
          <a:r>
            <a:rPr lang="en-US" sz="2300" kern="1200"/>
            <a:t>Most widely used on consumer wireless devices</a:t>
          </a:r>
        </a:p>
      </dsp:txBody>
      <dsp:txXfrm>
        <a:off x="0" y="372387"/>
        <a:ext cx="10606050" cy="1738800"/>
      </dsp:txXfrm>
    </dsp:sp>
    <dsp:sp modelId="{8A68E46F-69D4-C543-8A1E-B4FB7BB5284E}">
      <dsp:nvSpPr>
        <dsp:cNvPr id="0" name=""/>
        <dsp:cNvSpPr/>
      </dsp:nvSpPr>
      <dsp:spPr>
        <a:xfrm>
          <a:off x="530302" y="32907"/>
          <a:ext cx="7424235"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618" tIns="0" rIns="280618" bIns="0" numCol="1" spcCol="1270" anchor="ctr" anchorCtr="0">
          <a:noAutofit/>
        </a:bodyPr>
        <a:lstStyle/>
        <a:p>
          <a:pPr marL="0" lvl="0" indent="0" algn="l" defTabSz="1022350">
            <a:lnSpc>
              <a:spcPct val="90000"/>
            </a:lnSpc>
            <a:spcBef>
              <a:spcPct val="0"/>
            </a:spcBef>
            <a:spcAft>
              <a:spcPct val="35000"/>
            </a:spcAft>
            <a:buNone/>
          </a:pPr>
          <a:r>
            <a:rPr lang="en-US" sz="2300" kern="1200"/>
            <a:t>Device to Device, short-range, wireless transmissions</a:t>
          </a:r>
        </a:p>
      </dsp:txBody>
      <dsp:txXfrm>
        <a:off x="563446" y="66051"/>
        <a:ext cx="7357947" cy="612672"/>
      </dsp:txXfrm>
    </dsp:sp>
    <dsp:sp modelId="{5FE3AD34-05B7-3249-90F3-06A0C90F8968}">
      <dsp:nvSpPr>
        <dsp:cNvPr id="0" name=""/>
        <dsp:cNvSpPr/>
      </dsp:nvSpPr>
      <dsp:spPr>
        <a:xfrm>
          <a:off x="0" y="2574867"/>
          <a:ext cx="10606050" cy="173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3147" tIns="479044" rIns="823147"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Master is the “Computer” and is in charge of interaction</a:t>
          </a:r>
        </a:p>
        <a:p>
          <a:pPr marL="228600" lvl="1" indent="-228600" algn="l" defTabSz="1022350">
            <a:lnSpc>
              <a:spcPct val="90000"/>
            </a:lnSpc>
            <a:spcBef>
              <a:spcPct val="0"/>
            </a:spcBef>
            <a:spcAft>
              <a:spcPct val="15000"/>
            </a:spcAft>
            <a:buChar char="•"/>
          </a:pPr>
          <a:r>
            <a:rPr lang="en-US" sz="2300" kern="1200"/>
            <a:t>Slave is the “Device” and has little control over interaction parameters</a:t>
          </a:r>
        </a:p>
        <a:p>
          <a:pPr marL="228600" lvl="1" indent="-228600" algn="l" defTabSz="1022350">
            <a:lnSpc>
              <a:spcPct val="90000"/>
            </a:lnSpc>
            <a:spcBef>
              <a:spcPct val="0"/>
            </a:spcBef>
            <a:spcAft>
              <a:spcPct val="15000"/>
            </a:spcAft>
            <a:buChar char="•"/>
          </a:pPr>
          <a:r>
            <a:rPr lang="en-US" sz="2300" kern="1200"/>
            <a:t>Bluetooth advertisements: No such paradigm</a:t>
          </a:r>
        </a:p>
      </dsp:txBody>
      <dsp:txXfrm>
        <a:off x="0" y="2574867"/>
        <a:ext cx="10606050" cy="1738800"/>
      </dsp:txXfrm>
    </dsp:sp>
    <dsp:sp modelId="{F06ECB79-2E6F-924E-97EE-A5627A18432A}">
      <dsp:nvSpPr>
        <dsp:cNvPr id="0" name=""/>
        <dsp:cNvSpPr/>
      </dsp:nvSpPr>
      <dsp:spPr>
        <a:xfrm>
          <a:off x="530302" y="2235387"/>
          <a:ext cx="7424235"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618" tIns="0" rIns="280618" bIns="0" numCol="1" spcCol="1270" anchor="ctr" anchorCtr="0">
          <a:noAutofit/>
        </a:bodyPr>
        <a:lstStyle/>
        <a:p>
          <a:pPr marL="0" lvl="0" indent="0" algn="l" defTabSz="1022350">
            <a:lnSpc>
              <a:spcPct val="90000"/>
            </a:lnSpc>
            <a:spcBef>
              <a:spcPct val="0"/>
            </a:spcBef>
            <a:spcAft>
              <a:spcPct val="35000"/>
            </a:spcAft>
            <a:buNone/>
          </a:pPr>
          <a:r>
            <a:rPr lang="en-US" sz="2300" kern="1200"/>
            <a:t>Master/Slave paradigm (Outdated notation)</a:t>
          </a:r>
        </a:p>
      </dsp:txBody>
      <dsp:txXfrm>
        <a:off x="563446" y="2268531"/>
        <a:ext cx="7357947"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2022-09-15</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a:t>
            </a:fld>
            <a:endParaRPr lang="en-US"/>
          </a:p>
        </p:txBody>
      </p:sp>
    </p:spTree>
    <p:extLst>
      <p:ext uri="{BB962C8B-B14F-4D97-AF65-F5344CB8AC3E}">
        <p14:creationId xmlns:p14="http://schemas.microsoft.com/office/powerpoint/2010/main" val="391337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12</a:t>
            </a:fld>
            <a:endParaRPr lang="en-US"/>
          </a:p>
        </p:txBody>
      </p:sp>
    </p:spTree>
    <p:extLst>
      <p:ext uri="{BB962C8B-B14F-4D97-AF65-F5344CB8AC3E}">
        <p14:creationId xmlns:p14="http://schemas.microsoft.com/office/powerpoint/2010/main" val="817911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13</a:t>
            </a:fld>
            <a:endParaRPr lang="en-US"/>
          </a:p>
        </p:txBody>
      </p:sp>
    </p:spTree>
    <p:extLst>
      <p:ext uri="{BB962C8B-B14F-4D97-AF65-F5344CB8AC3E}">
        <p14:creationId xmlns:p14="http://schemas.microsoft.com/office/powerpoint/2010/main" val="331640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14</a:t>
            </a:fld>
            <a:endParaRPr lang="en-US"/>
          </a:p>
        </p:txBody>
      </p:sp>
    </p:spTree>
    <p:extLst>
      <p:ext uri="{BB962C8B-B14F-4D97-AF65-F5344CB8AC3E}">
        <p14:creationId xmlns:p14="http://schemas.microsoft.com/office/powerpoint/2010/main" val="3434709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17</a:t>
            </a:fld>
            <a:endParaRPr lang="en-US"/>
          </a:p>
        </p:txBody>
      </p:sp>
    </p:spTree>
    <p:extLst>
      <p:ext uri="{BB962C8B-B14F-4D97-AF65-F5344CB8AC3E}">
        <p14:creationId xmlns:p14="http://schemas.microsoft.com/office/powerpoint/2010/main" val="4030308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18</a:t>
            </a:fld>
            <a:endParaRPr lang="en-US"/>
          </a:p>
        </p:txBody>
      </p:sp>
    </p:spTree>
    <p:extLst>
      <p:ext uri="{BB962C8B-B14F-4D97-AF65-F5344CB8AC3E}">
        <p14:creationId xmlns:p14="http://schemas.microsoft.com/office/powerpoint/2010/main" val="2367211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19</a:t>
            </a:fld>
            <a:endParaRPr lang="en-US"/>
          </a:p>
        </p:txBody>
      </p:sp>
    </p:spTree>
    <p:extLst>
      <p:ext uri="{BB962C8B-B14F-4D97-AF65-F5344CB8AC3E}">
        <p14:creationId xmlns:p14="http://schemas.microsoft.com/office/powerpoint/2010/main" val="2899368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22</a:t>
            </a:fld>
            <a:endParaRPr lang="en-US"/>
          </a:p>
        </p:txBody>
      </p:sp>
    </p:spTree>
    <p:extLst>
      <p:ext uri="{BB962C8B-B14F-4D97-AF65-F5344CB8AC3E}">
        <p14:creationId xmlns:p14="http://schemas.microsoft.com/office/powerpoint/2010/main" val="1673756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23</a:t>
            </a:fld>
            <a:endParaRPr lang="en-US"/>
          </a:p>
        </p:txBody>
      </p:sp>
    </p:spTree>
    <p:extLst>
      <p:ext uri="{BB962C8B-B14F-4D97-AF65-F5344CB8AC3E}">
        <p14:creationId xmlns:p14="http://schemas.microsoft.com/office/powerpoint/2010/main" val="3421468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 begin this presentation by demonstrating devices that we interact with within our daily lives. These include Fitbit,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AirPods</a:t>
            </a:r>
            <a:r>
              <a:rPr lang="en-GB" sz="1800" dirty="0">
                <a:effectLst/>
                <a:latin typeface="Calibri" panose="020F0502020204030204" pitchFamily="34" charset="0"/>
                <a:ea typeface="Calibri" panose="020F0502020204030204" pitchFamily="34" charset="0"/>
                <a:cs typeface="Times New Roman" panose="02020603050405020304" pitchFamily="18" charset="0"/>
              </a:rPr>
              <a:t>, smart speakers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ble</a:t>
            </a:r>
            <a:r>
              <a:rPr lang="en-GB" sz="1800" dirty="0">
                <a:effectLst/>
                <a:latin typeface="Calibri" panose="020F0502020204030204" pitchFamily="34" charset="0"/>
                <a:ea typeface="Calibri" panose="020F0502020204030204" pitchFamily="34" charset="0"/>
                <a:cs typeface="Times New Roman" panose="02020603050405020304" pitchFamily="18" charset="0"/>
              </a:rPr>
              <a:t> proximity beacons that we attach to objects such as keychain to keep track of them. All of these are examples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24</a:t>
            </a:fld>
            <a:endParaRPr lang="en-US"/>
          </a:p>
        </p:txBody>
      </p:sp>
    </p:spTree>
    <p:extLst>
      <p:ext uri="{BB962C8B-B14F-4D97-AF65-F5344CB8AC3E}">
        <p14:creationId xmlns:p14="http://schemas.microsoft.com/office/powerpoint/2010/main" val="2320248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 begin this presentation by demonstrating devices that we interact with within our daily lives. These include Fitbit,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AirPods</a:t>
            </a:r>
            <a:r>
              <a:rPr lang="en-GB" sz="1800" dirty="0">
                <a:effectLst/>
                <a:latin typeface="Calibri" panose="020F0502020204030204" pitchFamily="34" charset="0"/>
                <a:ea typeface="Calibri" panose="020F0502020204030204" pitchFamily="34" charset="0"/>
                <a:cs typeface="Times New Roman" panose="02020603050405020304" pitchFamily="18" charset="0"/>
              </a:rPr>
              <a:t>, smart speakers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ble</a:t>
            </a:r>
            <a:r>
              <a:rPr lang="en-GB" sz="1800" dirty="0">
                <a:effectLst/>
                <a:latin typeface="Calibri" panose="020F0502020204030204" pitchFamily="34" charset="0"/>
                <a:ea typeface="Calibri" panose="020F0502020204030204" pitchFamily="34" charset="0"/>
                <a:cs typeface="Times New Roman" panose="02020603050405020304" pitchFamily="18" charset="0"/>
              </a:rPr>
              <a:t> proximity beacons that we attach to objects such as keychain to keep track of them. All of these are examples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25</a:t>
            </a:fld>
            <a:endParaRPr lang="en-US"/>
          </a:p>
        </p:txBody>
      </p:sp>
    </p:spTree>
    <p:extLst>
      <p:ext uri="{BB962C8B-B14F-4D97-AF65-F5344CB8AC3E}">
        <p14:creationId xmlns:p14="http://schemas.microsoft.com/office/powerpoint/2010/main" val="3176697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26</a:t>
            </a:fld>
            <a:endParaRPr lang="en-US"/>
          </a:p>
        </p:txBody>
      </p:sp>
    </p:spTree>
    <p:extLst>
      <p:ext uri="{BB962C8B-B14F-4D97-AF65-F5344CB8AC3E}">
        <p14:creationId xmlns:p14="http://schemas.microsoft.com/office/powerpoint/2010/main" val="1410117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1746" name="Shape 76"/>
          <p:cNvSpPr>
            <a:spLocks noGrp="1" noRot="1" noChangeAspect="1" noTextEdit="1"/>
          </p:cNvSpPr>
          <p:nvPr>
            <p:ph type="sldImg" idx="2"/>
          </p:nvPr>
        </p:nvSpPr>
        <p:spPr>
          <a:xfrm>
            <a:off x="457200" y="720725"/>
            <a:ext cx="6400800" cy="3600450"/>
          </a:xfrm>
          <a:custGeom>
            <a:avLst/>
            <a:gdLst>
              <a:gd name="T0" fmla="*/ 0 w 120000"/>
              <a:gd name="T1" fmla="*/ 0 h 120000"/>
              <a:gd name="T2" fmla="*/ 4800600 w 120000"/>
              <a:gd name="T3" fmla="*/ 0 h 120000"/>
              <a:gd name="T4" fmla="*/ 4800600 w 120000"/>
              <a:gd name="T5" fmla="*/ 3600450 h 120000"/>
              <a:gd name="T6" fmla="*/ 0 w 120000"/>
              <a:gd name="T7" fmla="*/ 3600450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31747" name="Shape 77"/>
          <p:cNvSpPr>
            <a:spLocks noGrp="1"/>
          </p:cNvSpPr>
          <p:nvPr>
            <p:ph type="body" idx="1"/>
          </p:nvPr>
        </p:nvSpPr>
        <p:spPr>
          <a:xfrm>
            <a:off x="731838" y="4560888"/>
            <a:ext cx="5851525" cy="128428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45" tIns="96645" rIns="96645" bIns="96645">
            <a:spAutoFit/>
          </a:bodyPr>
          <a:lstStyle/>
          <a:p>
            <a:r>
              <a:rPr lang="en-US" altLang="en-US">
                <a:latin typeface="Times New Roman" charset="0"/>
                <a:ea typeface="ＭＳ Ｐゴシック" charset="-128"/>
              </a:rPr>
              <a:t>https://www.sparkfun.com/products/10268</a:t>
            </a:r>
          </a:p>
          <a:p>
            <a:r>
              <a:rPr lang="en-US" altLang="en-US">
                <a:latin typeface="Times New Roman" charset="0"/>
                <a:ea typeface="ＭＳ Ｐゴシック" charset="-128"/>
              </a:rPr>
              <a:t>http://www.directindustry.com/prod/digi-international/zigbee-radio-modules-16022-799537.html</a:t>
            </a:r>
          </a:p>
          <a:p>
            <a:r>
              <a:rPr lang="en-US" altLang="en-US">
                <a:latin typeface="Times New Roman" charset="0"/>
                <a:ea typeface="ＭＳ Ｐゴシック" charset="-128"/>
              </a:rPr>
              <a:t>http://labs.beatcraft.com/en/index.php?gadget%20%2F%20ANT%20module</a:t>
            </a:r>
          </a:p>
          <a:p>
            <a:r>
              <a:rPr lang="en-US" altLang="en-US">
                <a:latin typeface="Times New Roman" charset="0"/>
                <a:ea typeface="ＭＳ Ｐゴシック" charset="-128"/>
              </a:rPr>
              <a:t>https://www.sparkfun.com/products/10822</a:t>
            </a:r>
          </a:p>
        </p:txBody>
      </p:sp>
    </p:spTree>
    <p:extLst>
      <p:ext uri="{BB962C8B-B14F-4D97-AF65-F5344CB8AC3E}">
        <p14:creationId xmlns:p14="http://schemas.microsoft.com/office/powerpoint/2010/main" val="452456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28</a:t>
            </a:fld>
            <a:endParaRPr lang="en-US"/>
          </a:p>
        </p:txBody>
      </p:sp>
    </p:spTree>
    <p:extLst>
      <p:ext uri="{BB962C8B-B14F-4D97-AF65-F5344CB8AC3E}">
        <p14:creationId xmlns:p14="http://schemas.microsoft.com/office/powerpoint/2010/main" val="2089969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1746" name="Shape 76"/>
          <p:cNvSpPr>
            <a:spLocks noGrp="1" noRot="1" noChangeAspect="1" noTextEdit="1"/>
          </p:cNvSpPr>
          <p:nvPr>
            <p:ph type="sldImg" idx="2"/>
          </p:nvPr>
        </p:nvSpPr>
        <p:spPr>
          <a:xfrm>
            <a:off x="457200" y="720725"/>
            <a:ext cx="6400800" cy="3600450"/>
          </a:xfrm>
          <a:custGeom>
            <a:avLst/>
            <a:gdLst>
              <a:gd name="T0" fmla="*/ 0 w 120000"/>
              <a:gd name="T1" fmla="*/ 0 h 120000"/>
              <a:gd name="T2" fmla="*/ 4800600 w 120000"/>
              <a:gd name="T3" fmla="*/ 0 h 120000"/>
              <a:gd name="T4" fmla="*/ 4800600 w 120000"/>
              <a:gd name="T5" fmla="*/ 3600450 h 120000"/>
              <a:gd name="T6" fmla="*/ 0 w 120000"/>
              <a:gd name="T7" fmla="*/ 3600450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31747" name="Shape 77"/>
          <p:cNvSpPr>
            <a:spLocks noGrp="1"/>
          </p:cNvSpPr>
          <p:nvPr>
            <p:ph type="body" idx="1"/>
          </p:nvPr>
        </p:nvSpPr>
        <p:spPr>
          <a:xfrm>
            <a:off x="731838" y="4560888"/>
            <a:ext cx="5851525" cy="12842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45" tIns="96645" rIns="96645" bIns="96645">
            <a:spAutoFit/>
          </a:bodyPr>
          <a:lstStyle/>
          <a:p>
            <a:r>
              <a:rPr lang="en-US" altLang="en-US">
                <a:latin typeface="Times New Roman" charset="0"/>
                <a:ea typeface="ＭＳ Ｐゴシック" charset="-128"/>
              </a:rPr>
              <a:t>https://www.sparkfun.com/products/10268</a:t>
            </a:r>
          </a:p>
          <a:p>
            <a:r>
              <a:rPr lang="en-US" altLang="en-US">
                <a:latin typeface="Times New Roman" charset="0"/>
                <a:ea typeface="ＭＳ Ｐゴシック" charset="-128"/>
              </a:rPr>
              <a:t>http://www.directindustry.com/prod/digi-international/zigbee-radio-modules-16022-799537.html</a:t>
            </a:r>
          </a:p>
          <a:p>
            <a:r>
              <a:rPr lang="en-US" altLang="en-US">
                <a:latin typeface="Times New Roman" charset="0"/>
                <a:ea typeface="ＭＳ Ｐゴシック" charset="-128"/>
              </a:rPr>
              <a:t>http://labs.beatcraft.com/en/index.php?gadget%20%2F%20ANT%20module</a:t>
            </a:r>
          </a:p>
          <a:p>
            <a:r>
              <a:rPr lang="en-US" altLang="en-US">
                <a:latin typeface="Times New Roman" charset="0"/>
                <a:ea typeface="ＭＳ Ｐゴシック" charset="-128"/>
              </a:rPr>
              <a:t>https://www.sparkfun.com/products/10822</a:t>
            </a:r>
          </a:p>
        </p:txBody>
      </p:sp>
    </p:spTree>
    <p:extLst>
      <p:ext uri="{BB962C8B-B14F-4D97-AF65-F5344CB8AC3E}">
        <p14:creationId xmlns:p14="http://schemas.microsoft.com/office/powerpoint/2010/main" val="1872033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30</a:t>
            </a:fld>
            <a:endParaRPr lang="en-US"/>
          </a:p>
        </p:txBody>
      </p:sp>
    </p:spTree>
    <p:extLst>
      <p:ext uri="{BB962C8B-B14F-4D97-AF65-F5344CB8AC3E}">
        <p14:creationId xmlns:p14="http://schemas.microsoft.com/office/powerpoint/2010/main" val="2300215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32</a:t>
            </a:fld>
            <a:endParaRPr lang="en-US"/>
          </a:p>
        </p:txBody>
      </p:sp>
    </p:spTree>
    <p:extLst>
      <p:ext uri="{BB962C8B-B14F-4D97-AF65-F5344CB8AC3E}">
        <p14:creationId xmlns:p14="http://schemas.microsoft.com/office/powerpoint/2010/main" val="2261988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34</a:t>
            </a:fld>
            <a:endParaRPr lang="en-US"/>
          </a:p>
        </p:txBody>
      </p:sp>
    </p:spTree>
    <p:extLst>
      <p:ext uri="{BB962C8B-B14F-4D97-AF65-F5344CB8AC3E}">
        <p14:creationId xmlns:p14="http://schemas.microsoft.com/office/powerpoint/2010/main" val="1419130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 begin this presentation by demonstrating devices that we interact with within our daily lives. These include Fitbit,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AirPods</a:t>
            </a:r>
            <a:r>
              <a:rPr lang="en-GB" sz="1800" dirty="0">
                <a:effectLst/>
                <a:latin typeface="Calibri" panose="020F0502020204030204" pitchFamily="34" charset="0"/>
                <a:ea typeface="Calibri" panose="020F0502020204030204" pitchFamily="34" charset="0"/>
                <a:cs typeface="Times New Roman" panose="02020603050405020304" pitchFamily="18" charset="0"/>
              </a:rPr>
              <a:t>, smart speakers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ble</a:t>
            </a:r>
            <a:r>
              <a:rPr lang="en-GB" sz="1800" dirty="0">
                <a:effectLst/>
                <a:latin typeface="Calibri" panose="020F0502020204030204" pitchFamily="34" charset="0"/>
                <a:ea typeface="Calibri" panose="020F0502020204030204" pitchFamily="34" charset="0"/>
                <a:cs typeface="Times New Roman" panose="02020603050405020304" pitchFamily="18" charset="0"/>
              </a:rPr>
              <a:t> proximity beacons that we attach to objects such as keychain to keep track of them. All of these are examples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35</a:t>
            </a:fld>
            <a:endParaRPr lang="en-US"/>
          </a:p>
        </p:txBody>
      </p:sp>
    </p:spTree>
    <p:extLst>
      <p:ext uri="{BB962C8B-B14F-4D97-AF65-F5344CB8AC3E}">
        <p14:creationId xmlns:p14="http://schemas.microsoft.com/office/powerpoint/2010/main" val="1704106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1746" name="Shape 76"/>
          <p:cNvSpPr>
            <a:spLocks noGrp="1" noRot="1" noChangeAspect="1" noTextEdit="1"/>
          </p:cNvSpPr>
          <p:nvPr>
            <p:ph type="sldImg" idx="2"/>
          </p:nvPr>
        </p:nvSpPr>
        <p:spPr>
          <a:xfrm>
            <a:off x="457200" y="720725"/>
            <a:ext cx="6400800" cy="3600450"/>
          </a:xfrm>
          <a:custGeom>
            <a:avLst/>
            <a:gdLst>
              <a:gd name="T0" fmla="*/ 0 w 120000"/>
              <a:gd name="T1" fmla="*/ 0 h 120000"/>
              <a:gd name="T2" fmla="*/ 4800600 w 120000"/>
              <a:gd name="T3" fmla="*/ 0 h 120000"/>
              <a:gd name="T4" fmla="*/ 4800600 w 120000"/>
              <a:gd name="T5" fmla="*/ 3600450 h 120000"/>
              <a:gd name="T6" fmla="*/ 0 w 120000"/>
              <a:gd name="T7" fmla="*/ 3600450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31747" name="Shape 77"/>
          <p:cNvSpPr>
            <a:spLocks noGrp="1"/>
          </p:cNvSpPr>
          <p:nvPr>
            <p:ph type="body" idx="1"/>
          </p:nvPr>
        </p:nvSpPr>
        <p:spPr>
          <a:xfrm>
            <a:off x="731838" y="4560888"/>
            <a:ext cx="5851525" cy="128428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45" tIns="96645" rIns="96645" bIns="96645">
            <a:spAutoFit/>
          </a:bodyPr>
          <a:lstStyle/>
          <a:p>
            <a:r>
              <a:rPr lang="en-US" altLang="en-US">
                <a:latin typeface="Times New Roman" charset="0"/>
                <a:ea typeface="ＭＳ Ｐゴシック" charset="-128"/>
              </a:rPr>
              <a:t>https://www.sparkfun.com/products/10268</a:t>
            </a:r>
          </a:p>
          <a:p>
            <a:r>
              <a:rPr lang="en-US" altLang="en-US">
                <a:latin typeface="Times New Roman" charset="0"/>
                <a:ea typeface="ＭＳ Ｐゴシック" charset="-128"/>
              </a:rPr>
              <a:t>http://www.directindustry.com/prod/digi-international/zigbee-radio-modules-16022-799537.html</a:t>
            </a:r>
          </a:p>
          <a:p>
            <a:r>
              <a:rPr lang="en-US" altLang="en-US">
                <a:latin typeface="Times New Roman" charset="0"/>
                <a:ea typeface="ＭＳ Ｐゴシック" charset="-128"/>
              </a:rPr>
              <a:t>http://labs.beatcraft.com/en/index.php?gadget%20%2F%20ANT%20module</a:t>
            </a:r>
          </a:p>
          <a:p>
            <a:r>
              <a:rPr lang="en-US" altLang="en-US">
                <a:latin typeface="Times New Roman" charset="0"/>
                <a:ea typeface="ＭＳ Ｐゴシック" charset="-128"/>
              </a:rPr>
              <a:t>https://www.sparkfun.com/products/10822</a:t>
            </a:r>
          </a:p>
        </p:txBody>
      </p:sp>
    </p:spTree>
    <p:extLst>
      <p:ext uri="{BB962C8B-B14F-4D97-AF65-F5344CB8AC3E}">
        <p14:creationId xmlns:p14="http://schemas.microsoft.com/office/powerpoint/2010/main" val="2496720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1824044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42</a:t>
            </a:fld>
            <a:endParaRPr lang="en-US"/>
          </a:p>
        </p:txBody>
      </p:sp>
    </p:spTree>
    <p:extLst>
      <p:ext uri="{BB962C8B-B14F-4D97-AF65-F5344CB8AC3E}">
        <p14:creationId xmlns:p14="http://schemas.microsoft.com/office/powerpoint/2010/main" val="1218983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43</a:t>
            </a:fld>
            <a:endParaRPr lang="en-US"/>
          </a:p>
        </p:txBody>
      </p:sp>
    </p:spTree>
    <p:extLst>
      <p:ext uri="{BB962C8B-B14F-4D97-AF65-F5344CB8AC3E}">
        <p14:creationId xmlns:p14="http://schemas.microsoft.com/office/powerpoint/2010/main" val="3495530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44</a:t>
            </a:fld>
            <a:endParaRPr lang="en-US"/>
          </a:p>
        </p:txBody>
      </p:sp>
    </p:spTree>
    <p:extLst>
      <p:ext uri="{BB962C8B-B14F-4D97-AF65-F5344CB8AC3E}">
        <p14:creationId xmlns:p14="http://schemas.microsoft.com/office/powerpoint/2010/main" val="4198182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45</a:t>
            </a:fld>
            <a:endParaRPr lang="en-US"/>
          </a:p>
        </p:txBody>
      </p:sp>
    </p:spTree>
    <p:extLst>
      <p:ext uri="{BB962C8B-B14F-4D97-AF65-F5344CB8AC3E}">
        <p14:creationId xmlns:p14="http://schemas.microsoft.com/office/powerpoint/2010/main" val="1084721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46</a:t>
            </a:fld>
            <a:endParaRPr lang="en-US"/>
          </a:p>
        </p:txBody>
      </p:sp>
    </p:spTree>
    <p:extLst>
      <p:ext uri="{BB962C8B-B14F-4D97-AF65-F5344CB8AC3E}">
        <p14:creationId xmlns:p14="http://schemas.microsoft.com/office/powerpoint/2010/main" val="3596878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47</a:t>
            </a:fld>
            <a:endParaRPr lang="en-US"/>
          </a:p>
        </p:txBody>
      </p:sp>
    </p:spTree>
    <p:extLst>
      <p:ext uri="{BB962C8B-B14F-4D97-AF65-F5344CB8AC3E}">
        <p14:creationId xmlns:p14="http://schemas.microsoft.com/office/powerpoint/2010/main" val="3912613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48</a:t>
            </a:fld>
            <a:endParaRPr lang="en-US"/>
          </a:p>
        </p:txBody>
      </p:sp>
    </p:spTree>
    <p:extLst>
      <p:ext uri="{BB962C8B-B14F-4D97-AF65-F5344CB8AC3E}">
        <p14:creationId xmlns:p14="http://schemas.microsoft.com/office/powerpoint/2010/main" val="21984983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49</a:t>
            </a:fld>
            <a:endParaRPr lang="en-US"/>
          </a:p>
        </p:txBody>
      </p:sp>
    </p:spTree>
    <p:extLst>
      <p:ext uri="{BB962C8B-B14F-4D97-AF65-F5344CB8AC3E}">
        <p14:creationId xmlns:p14="http://schemas.microsoft.com/office/powerpoint/2010/main" val="31648990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Good morning/afternoon everyone. Thank you for inviting me for giving this talk.</a:t>
            </a:r>
          </a:p>
          <a:p>
            <a:pPr marL="171450" indent="-171450">
              <a:buFontTx/>
              <a:buChar char="-"/>
            </a:pPr>
            <a:endParaRPr lang="en-US" dirty="0"/>
          </a:p>
          <a:p>
            <a:pPr marL="171450" indent="-171450">
              <a:buFontTx/>
              <a:buChar char="-"/>
            </a:pPr>
            <a:r>
              <a:rPr lang="en-US" dirty="0"/>
              <a:t>In this talk, I will describe my effort to design ubiquitous Internet of Things systems. </a:t>
            </a:r>
          </a:p>
          <a:p>
            <a:pPr marL="171450" indent="-171450">
              <a:buFontTx/>
              <a:buChar char="-"/>
            </a:pPr>
            <a:endParaRPr lang="en-US" dirty="0"/>
          </a:p>
          <a:p>
            <a:pPr marL="171450" indent="-171450">
              <a:buFontTx/>
              <a:buChar char="-"/>
            </a:pPr>
            <a:r>
              <a:rPr lang="en-US" dirty="0"/>
              <a:t>In the end of the talk: I will cover some of the future research directions that I would like to address as a faculty member.</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50</a:t>
            </a:fld>
            <a:endParaRPr lang="en-US"/>
          </a:p>
        </p:txBody>
      </p:sp>
    </p:spTree>
    <p:extLst>
      <p:ext uri="{BB962C8B-B14F-4D97-AF65-F5344CB8AC3E}">
        <p14:creationId xmlns:p14="http://schemas.microsoft.com/office/powerpoint/2010/main" val="3468400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 begin this presentation by demonstrating devices that we interact with within our daily lives. These include Fitbit,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AirPods</a:t>
            </a:r>
            <a:r>
              <a:rPr lang="en-GB" sz="1800" dirty="0">
                <a:effectLst/>
                <a:latin typeface="Calibri" panose="020F0502020204030204" pitchFamily="34" charset="0"/>
                <a:ea typeface="Calibri" panose="020F0502020204030204" pitchFamily="34" charset="0"/>
                <a:cs typeface="Times New Roman" panose="02020603050405020304" pitchFamily="18" charset="0"/>
              </a:rPr>
              <a:t>, smart speakers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ble</a:t>
            </a:r>
            <a:r>
              <a:rPr lang="en-GB" sz="1800" dirty="0">
                <a:effectLst/>
                <a:latin typeface="Calibri" panose="020F0502020204030204" pitchFamily="34" charset="0"/>
                <a:ea typeface="Calibri" panose="020F0502020204030204" pitchFamily="34" charset="0"/>
                <a:cs typeface="Times New Roman" panose="02020603050405020304" pitchFamily="18" charset="0"/>
              </a:rPr>
              <a:t> proximity beacons that we attach to objects such as keychain to keep track of them. All of these are examples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1461828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 begin this presentation by demonstrating devices that we interact with within our daily lives. These include Fitbit,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AirPods</a:t>
            </a:r>
            <a:r>
              <a:rPr lang="en-GB" sz="1800" dirty="0">
                <a:effectLst/>
                <a:latin typeface="Calibri" panose="020F0502020204030204" pitchFamily="34" charset="0"/>
                <a:ea typeface="Calibri" panose="020F0502020204030204" pitchFamily="34" charset="0"/>
                <a:cs typeface="Times New Roman" panose="02020603050405020304" pitchFamily="18" charset="0"/>
              </a:rPr>
              <a:t>, smart speakers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ble</a:t>
            </a:r>
            <a:r>
              <a:rPr lang="en-GB" sz="1800" dirty="0">
                <a:effectLst/>
                <a:latin typeface="Calibri" panose="020F0502020204030204" pitchFamily="34" charset="0"/>
                <a:ea typeface="Calibri" panose="020F0502020204030204" pitchFamily="34" charset="0"/>
                <a:cs typeface="Times New Roman" panose="02020603050405020304" pitchFamily="18" charset="0"/>
              </a:rPr>
              <a:t> proximity beacons that we attach to objects such as keychain to keep track of them. All of these are examples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1755627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713336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1746160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777584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a:t>
            </a:fld>
            <a:endParaRPr lang="en-US"/>
          </a:p>
        </p:txBody>
      </p:sp>
    </p:spTree>
    <p:extLst>
      <p:ext uri="{BB962C8B-B14F-4D97-AF65-F5344CB8AC3E}">
        <p14:creationId xmlns:p14="http://schemas.microsoft.com/office/powerpoint/2010/main" val="2992081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2022-09-15</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2022-09-15</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2022-09-15</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609600" y="274637"/>
            <a:ext cx="10972800" cy="1143000"/>
          </a:xfrm>
          <a:prstGeom prst="rect">
            <a:avLst/>
          </a:prstGeom>
          <a:noFill/>
          <a:ln>
            <a:noFill/>
          </a:ln>
        </p:spPr>
        <p:txBody>
          <a:bodyPr lIns="91425" tIns="91425" rIns="91425" bIns="91425" anchor="b"/>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2" name="Shape 12"/>
          <p:cNvSpPr txBox="1">
            <a:spLocks noGrp="1"/>
          </p:cNvSpPr>
          <p:nvPr>
            <p:ph type="body" idx="1"/>
          </p:nvPr>
        </p:nvSpPr>
        <p:spPr>
          <a:xfrm>
            <a:off x="609600" y="1600200"/>
            <a:ext cx="10972800" cy="4967574"/>
          </a:xfrm>
          <a:prstGeom prst="rect">
            <a:avLst/>
          </a:prstGeom>
          <a:noFill/>
          <a:ln>
            <a:noFill/>
          </a:ln>
        </p:spPr>
        <p:txBody>
          <a:bodyPr lIns="91425" tIns="91425" rIns="91425" bIns="91425"/>
          <a:lstStyle>
            <a:lvl1pPr rtl="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a:p>
        </p:txBody>
      </p:sp>
    </p:spTree>
    <p:extLst>
      <p:ext uri="{BB962C8B-B14F-4D97-AF65-F5344CB8AC3E}">
        <p14:creationId xmlns:p14="http://schemas.microsoft.com/office/powerpoint/2010/main" val="3837312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2022-09-15</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2022-09-15</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2022-09-15</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2022-09-15</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2022-09-15</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2022-09-15</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2022-09-15</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2022-09-15</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2022-09-15</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9.png"/><Relationship Id="rId4" Type="http://schemas.openxmlformats.org/officeDocument/2006/relationships/notesSlide" Target="../notesSlides/notesSlide3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2424" y="893461"/>
            <a:ext cx="11414441" cy="2691682"/>
          </a:xfrm>
        </p:spPr>
        <p:txBody>
          <a:bodyPr>
            <a:normAutofit/>
          </a:bodyPr>
          <a:lstStyle/>
          <a:p>
            <a:r>
              <a:rPr lang="en-GB" u="none" strike="noStrike" dirty="0">
                <a:effectLst/>
              </a:rPr>
              <a:t>Advanced Topics in Networking: Special Topics in Internet of Things</a:t>
            </a:r>
            <a:endParaRPr lang="en-US" sz="36200" dirty="0"/>
          </a:p>
        </p:txBody>
      </p:sp>
      <p:sp>
        <p:nvSpPr>
          <p:cNvPr id="3" name="Subtitle 2"/>
          <p:cNvSpPr>
            <a:spLocks noGrp="1"/>
          </p:cNvSpPr>
          <p:nvPr>
            <p:ph type="subTitle" idx="1"/>
          </p:nvPr>
        </p:nvSpPr>
        <p:spPr>
          <a:xfrm>
            <a:off x="1" y="3782107"/>
            <a:ext cx="12075664" cy="2315214"/>
          </a:xfrm>
        </p:spPr>
        <p:txBody>
          <a:bodyPr>
            <a:normAutofit fontScale="92500" lnSpcReduction="20000"/>
          </a:bodyPr>
          <a:lstStyle/>
          <a:p>
            <a:r>
              <a:rPr lang="en-US" sz="4800" dirty="0">
                <a:latin typeface="+mj-lt"/>
              </a:rPr>
              <a:t>Ambuj Varshney</a:t>
            </a:r>
          </a:p>
          <a:p>
            <a:r>
              <a:rPr lang="en-US" sz="3000" dirty="0">
                <a:latin typeface="+mj-lt"/>
              </a:rPr>
              <a:t>Assistant Professor,  National University of Singapore</a:t>
            </a:r>
          </a:p>
          <a:p>
            <a:r>
              <a:rPr lang="en-US" sz="3000" dirty="0">
                <a:latin typeface="+mj-lt"/>
              </a:rPr>
              <a:t>Wireless, Embedded Intelligence, Sensing, and Emerging Technologies Group</a:t>
            </a:r>
          </a:p>
          <a:p>
            <a:r>
              <a:rPr lang="en-US" sz="2800" dirty="0">
                <a:latin typeface="+mj-lt"/>
                <a:hlinkClick r:id="rId3"/>
              </a:rPr>
              <a:t>ambujv@nus.edu.sg</a:t>
            </a:r>
            <a:r>
              <a:rPr lang="en-US" sz="2800" dirty="0">
                <a:latin typeface="+mj-lt"/>
              </a:rPr>
              <a:t>, http://</a:t>
            </a:r>
            <a:r>
              <a:rPr lang="en-US" sz="2800" dirty="0" err="1">
                <a:latin typeface="+mj-lt"/>
              </a:rPr>
              <a:t>ambuj.se</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3266" y="3169080"/>
            <a:ext cx="11565467" cy="1258094"/>
          </a:xfrm>
        </p:spPr>
        <p:txBody>
          <a:bodyPr>
            <a:normAutofit fontScale="92500"/>
          </a:bodyPr>
          <a:lstStyle/>
          <a:p>
            <a:pPr marL="0" indent="0" algn="ctr">
              <a:buNone/>
            </a:pPr>
            <a:r>
              <a:rPr lang="en-US" sz="5400" dirty="0">
                <a:latin typeface="+mj-lt"/>
              </a:rPr>
              <a:t>Wireless is ubiquitous. Let’s look at basics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10</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670684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60FE-28CB-4440-838D-05C9D9A7B773}"/>
              </a:ext>
            </a:extLst>
          </p:cNvPr>
          <p:cNvSpPr>
            <a:spLocks noGrp="1"/>
          </p:cNvSpPr>
          <p:nvPr>
            <p:ph type="title"/>
          </p:nvPr>
        </p:nvSpPr>
        <p:spPr>
          <a:xfrm>
            <a:off x="607596" y="175421"/>
            <a:ext cx="10515600" cy="1325563"/>
          </a:xfrm>
        </p:spPr>
        <p:txBody>
          <a:bodyPr/>
          <a:lstStyle/>
          <a:p>
            <a:r>
              <a:rPr lang="en-US" dirty="0">
                <a:latin typeface="+mn-lt"/>
              </a:rPr>
              <a:t>Wireless vs Wired communication</a:t>
            </a:r>
          </a:p>
        </p:txBody>
      </p:sp>
      <p:sp>
        <p:nvSpPr>
          <p:cNvPr id="3" name="Content Placeholder 2">
            <a:extLst>
              <a:ext uri="{FF2B5EF4-FFF2-40B4-BE49-F238E27FC236}">
                <a16:creationId xmlns:a16="http://schemas.microsoft.com/office/drawing/2014/main" id="{76F1FFE2-CDFD-46B4-811F-4E9FF191BA25}"/>
              </a:ext>
            </a:extLst>
          </p:cNvPr>
          <p:cNvSpPr>
            <a:spLocks noGrp="1"/>
          </p:cNvSpPr>
          <p:nvPr>
            <p:ph idx="1"/>
          </p:nvPr>
        </p:nvSpPr>
        <p:spPr>
          <a:xfrm>
            <a:off x="311903" y="1337551"/>
            <a:ext cx="7681904" cy="5383924"/>
          </a:xfrm>
        </p:spPr>
        <p:txBody>
          <a:bodyPr/>
          <a:lstStyle/>
          <a:p>
            <a:r>
              <a:rPr lang="en-US" dirty="0">
                <a:latin typeface="+mj-lt"/>
              </a:rPr>
              <a:t>Wired communication has signals confined to a conductor</a:t>
            </a:r>
          </a:p>
          <a:p>
            <a:pPr lvl="1"/>
            <a:r>
              <a:rPr lang="en-US" dirty="0">
                <a:latin typeface="+mj-lt"/>
              </a:rPr>
              <a:t>Copper or fiber</a:t>
            </a:r>
          </a:p>
          <a:p>
            <a:pPr lvl="1"/>
            <a:r>
              <a:rPr lang="en-US" dirty="0">
                <a:latin typeface="+mj-lt"/>
              </a:rPr>
              <a:t>Guides energy to destination</a:t>
            </a:r>
          </a:p>
          <a:p>
            <a:pPr lvl="1"/>
            <a:r>
              <a:rPr lang="en-US" dirty="0">
                <a:latin typeface="+mj-lt"/>
              </a:rPr>
              <a:t>Protects signal from interference</a:t>
            </a:r>
          </a:p>
          <a:p>
            <a:pPr lvl="1"/>
            <a:endParaRPr lang="en-US" dirty="0">
              <a:latin typeface="+mj-lt"/>
            </a:endParaRPr>
          </a:p>
          <a:p>
            <a:r>
              <a:rPr lang="en-US" dirty="0">
                <a:latin typeface="+mj-lt"/>
              </a:rPr>
              <a:t>Wireless communication is inherently broadcast</a:t>
            </a:r>
          </a:p>
          <a:p>
            <a:pPr lvl="1"/>
            <a:r>
              <a:rPr lang="en-US" dirty="0">
                <a:latin typeface="+mj-lt"/>
              </a:rPr>
              <a:t>Energy is distributed in space</a:t>
            </a:r>
          </a:p>
          <a:p>
            <a:pPr lvl="1"/>
            <a:r>
              <a:rPr lang="en-US" dirty="0">
                <a:latin typeface="+mj-lt"/>
              </a:rPr>
              <a:t>Signals must compete with other signals in same frequency band</a:t>
            </a:r>
          </a:p>
        </p:txBody>
      </p:sp>
      <p:sp>
        <p:nvSpPr>
          <p:cNvPr id="4" name="Slide Number Placeholder 3">
            <a:extLst>
              <a:ext uri="{FF2B5EF4-FFF2-40B4-BE49-F238E27FC236}">
                <a16:creationId xmlns:a16="http://schemas.microsoft.com/office/drawing/2014/main" id="{4649FE36-2701-4E81-BDAD-DA1372DA50E8}"/>
              </a:ext>
            </a:extLst>
          </p:cNvPr>
          <p:cNvSpPr>
            <a:spLocks noGrp="1"/>
          </p:cNvSpPr>
          <p:nvPr>
            <p:ph type="sldNum" sz="quarter" idx="12"/>
          </p:nvPr>
        </p:nvSpPr>
        <p:spPr/>
        <p:txBody>
          <a:bodyPr/>
          <a:lstStyle/>
          <a:p>
            <a:fld id="{0778C724-3839-4D76-A707-B4C23905D055}" type="slidenum">
              <a:rPr lang="en-US" smtClean="0"/>
              <a:t>11</a:t>
            </a:fld>
            <a:endParaRPr lang="en-US"/>
          </a:p>
        </p:txBody>
      </p:sp>
      <p:cxnSp>
        <p:nvCxnSpPr>
          <p:cNvPr id="6" name="Straight Connector 5">
            <a:extLst>
              <a:ext uri="{FF2B5EF4-FFF2-40B4-BE49-F238E27FC236}">
                <a16:creationId xmlns:a16="http://schemas.microsoft.com/office/drawing/2014/main" id="{E3C1A283-D517-4619-8552-1D4B154F9C2D}"/>
              </a:ext>
            </a:extLst>
          </p:cNvPr>
          <p:cNvCxnSpPr/>
          <p:nvPr/>
        </p:nvCxnSpPr>
        <p:spPr>
          <a:xfrm>
            <a:off x="8225000" y="1549400"/>
            <a:ext cx="2692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Pentagon 7">
            <a:extLst>
              <a:ext uri="{FF2B5EF4-FFF2-40B4-BE49-F238E27FC236}">
                <a16:creationId xmlns:a16="http://schemas.microsoft.com/office/drawing/2014/main" id="{2C6A1587-724F-436E-9FFA-E1285FEFC43D}"/>
              </a:ext>
            </a:extLst>
          </p:cNvPr>
          <p:cNvSpPr/>
          <p:nvPr/>
        </p:nvSpPr>
        <p:spPr>
          <a:xfrm>
            <a:off x="8059902" y="1384302"/>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entagon 9">
            <a:extLst>
              <a:ext uri="{FF2B5EF4-FFF2-40B4-BE49-F238E27FC236}">
                <a16:creationId xmlns:a16="http://schemas.microsoft.com/office/drawing/2014/main" id="{922FFFE1-3399-4AB6-8810-527C57289EA3}"/>
              </a:ext>
            </a:extLst>
          </p:cNvPr>
          <p:cNvSpPr/>
          <p:nvPr/>
        </p:nvSpPr>
        <p:spPr>
          <a:xfrm>
            <a:off x="10726902" y="1384301"/>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entagon 10">
            <a:extLst>
              <a:ext uri="{FF2B5EF4-FFF2-40B4-BE49-F238E27FC236}">
                <a16:creationId xmlns:a16="http://schemas.microsoft.com/office/drawing/2014/main" id="{938AB7B4-66D3-4E6B-81D6-22C68A42321F}"/>
              </a:ext>
            </a:extLst>
          </p:cNvPr>
          <p:cNvSpPr/>
          <p:nvPr/>
        </p:nvSpPr>
        <p:spPr>
          <a:xfrm>
            <a:off x="9075901" y="4254502"/>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a:extLst>
              <a:ext uri="{FF2B5EF4-FFF2-40B4-BE49-F238E27FC236}">
                <a16:creationId xmlns:a16="http://schemas.microsoft.com/office/drawing/2014/main" id="{9E2381B6-4078-4711-BF18-33421A1C1F94}"/>
              </a:ext>
            </a:extLst>
          </p:cNvPr>
          <p:cNvSpPr/>
          <p:nvPr/>
        </p:nvSpPr>
        <p:spPr>
          <a:xfrm>
            <a:off x="9914102" y="4800601"/>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348FFF-9AD4-4EE7-B04A-0EF302D78A63}"/>
              </a:ext>
            </a:extLst>
          </p:cNvPr>
          <p:cNvSpPr/>
          <p:nvPr/>
        </p:nvSpPr>
        <p:spPr>
          <a:xfrm>
            <a:off x="7977347" y="3155949"/>
            <a:ext cx="2527303" cy="2527303"/>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5E69078-922F-482B-8A06-7A206B0DC49C}"/>
              </a:ext>
            </a:extLst>
          </p:cNvPr>
          <p:cNvSpPr/>
          <p:nvPr/>
        </p:nvSpPr>
        <p:spPr>
          <a:xfrm>
            <a:off x="8821898" y="3702047"/>
            <a:ext cx="2527303" cy="2527303"/>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1">
            <a:extLst>
              <a:ext uri="{FF2B5EF4-FFF2-40B4-BE49-F238E27FC236}">
                <a16:creationId xmlns:a16="http://schemas.microsoft.com/office/drawing/2014/main" id="{67A9BC1F-8439-2CD8-C939-BB151B5B9CA1}"/>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607691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Electromagnetic radiation and spectrum</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12</a:t>
            </a:fld>
            <a:endParaRPr lang="sv-SE" dirty="0"/>
          </a:p>
        </p:txBody>
      </p:sp>
      <p:sp>
        <p:nvSpPr>
          <p:cNvPr id="9" name="Content Placeholder 8">
            <a:extLst>
              <a:ext uri="{FF2B5EF4-FFF2-40B4-BE49-F238E27FC236}">
                <a16:creationId xmlns:a16="http://schemas.microsoft.com/office/drawing/2014/main" id="{1ECD39DB-B6F2-6E10-B662-F2A99AFD478D}"/>
              </a:ext>
            </a:extLst>
          </p:cNvPr>
          <p:cNvSpPr>
            <a:spLocks noGrp="1"/>
          </p:cNvSpPr>
          <p:nvPr>
            <p:ph idx="1"/>
          </p:nvPr>
        </p:nvSpPr>
        <p:spPr>
          <a:xfrm>
            <a:off x="838199" y="1690688"/>
            <a:ext cx="11127828" cy="4351338"/>
          </a:xfrm>
        </p:spPr>
        <p:txBody>
          <a:bodyPr/>
          <a:lstStyle/>
          <a:p>
            <a:r>
              <a:rPr lang="en-US" dirty="0">
                <a:latin typeface="+mj-lt"/>
              </a:rPr>
              <a:t>Electromagnetic waves are synchronized oscillations of electric and magnetic field. There is a periodic change of electric and magnetic field</a:t>
            </a:r>
          </a:p>
          <a:p>
            <a:r>
              <a:rPr lang="en-US" dirty="0">
                <a:latin typeface="+mj-lt"/>
              </a:rPr>
              <a:t>How often this periodic change occurs dictates the property</a:t>
            </a:r>
          </a:p>
        </p:txBody>
      </p:sp>
      <p:pic>
        <p:nvPicPr>
          <p:cNvPr id="11" name="Picture 10" descr="A picture containing text&#10;&#10;Description automatically generated">
            <a:extLst>
              <a:ext uri="{FF2B5EF4-FFF2-40B4-BE49-F238E27FC236}">
                <a16:creationId xmlns:a16="http://schemas.microsoft.com/office/drawing/2014/main" id="{B418C0D7-9E4B-9C0D-5754-424917F0DA70}"/>
              </a:ext>
            </a:extLst>
          </p:cNvPr>
          <p:cNvPicPr>
            <a:picLocks noChangeAspect="1"/>
          </p:cNvPicPr>
          <p:nvPr/>
        </p:nvPicPr>
        <p:blipFill>
          <a:blip r:embed="rId3"/>
          <a:stretch>
            <a:fillRect/>
          </a:stretch>
        </p:blipFill>
        <p:spPr>
          <a:xfrm>
            <a:off x="6779040" y="3508566"/>
            <a:ext cx="4729703" cy="2803334"/>
          </a:xfrm>
          <a:prstGeom prst="rect">
            <a:avLst/>
          </a:prstGeom>
        </p:spPr>
      </p:pic>
      <p:pic>
        <p:nvPicPr>
          <p:cNvPr id="13" name="Picture 12" descr="Diagram&#10;&#10;Description automatically generated with medium confidence">
            <a:extLst>
              <a:ext uri="{FF2B5EF4-FFF2-40B4-BE49-F238E27FC236}">
                <a16:creationId xmlns:a16="http://schemas.microsoft.com/office/drawing/2014/main" id="{915275DD-11AF-6E0F-6191-B6968025455E}"/>
              </a:ext>
            </a:extLst>
          </p:cNvPr>
          <p:cNvPicPr>
            <a:picLocks noChangeAspect="1"/>
          </p:cNvPicPr>
          <p:nvPr/>
        </p:nvPicPr>
        <p:blipFill>
          <a:blip r:embed="rId4"/>
          <a:stretch>
            <a:fillRect/>
          </a:stretch>
        </p:blipFill>
        <p:spPr>
          <a:xfrm>
            <a:off x="1122929" y="3508566"/>
            <a:ext cx="5198826" cy="2803334"/>
          </a:xfrm>
          <a:prstGeom prst="rect">
            <a:avLst/>
          </a:prstGeom>
        </p:spPr>
      </p:pic>
      <p:sp>
        <p:nvSpPr>
          <p:cNvPr id="3" name="Footer Placeholder 1">
            <a:extLst>
              <a:ext uri="{FF2B5EF4-FFF2-40B4-BE49-F238E27FC236}">
                <a16:creationId xmlns:a16="http://schemas.microsoft.com/office/drawing/2014/main" id="{AF5640EE-E17A-ACEB-F725-0D7D0F006968}"/>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21844848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31014" cy="1325563"/>
          </a:xfrm>
        </p:spPr>
        <p:txBody>
          <a:bodyPr>
            <a:noAutofit/>
          </a:bodyPr>
          <a:lstStyle/>
          <a:p>
            <a:r>
              <a:rPr lang="en-US" dirty="0">
                <a:latin typeface="+mn-lt"/>
              </a:rPr>
              <a:t>Radio waves are most important part of electromagnetic spectrum</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13</a:t>
            </a:fld>
            <a:endParaRPr lang="sv-SE" dirty="0"/>
          </a:p>
        </p:txBody>
      </p:sp>
      <p:sp>
        <p:nvSpPr>
          <p:cNvPr id="9" name="Content Placeholder 8">
            <a:extLst>
              <a:ext uri="{FF2B5EF4-FFF2-40B4-BE49-F238E27FC236}">
                <a16:creationId xmlns:a16="http://schemas.microsoft.com/office/drawing/2014/main" id="{1ECD39DB-B6F2-6E10-B662-F2A99AFD478D}"/>
              </a:ext>
            </a:extLst>
          </p:cNvPr>
          <p:cNvSpPr>
            <a:spLocks noGrp="1"/>
          </p:cNvSpPr>
          <p:nvPr>
            <p:ph idx="1"/>
          </p:nvPr>
        </p:nvSpPr>
        <p:spPr>
          <a:xfrm>
            <a:off x="838199" y="1690688"/>
            <a:ext cx="11127828" cy="4351338"/>
          </a:xfrm>
        </p:spPr>
        <p:txBody>
          <a:bodyPr/>
          <a:lstStyle/>
          <a:p>
            <a:r>
              <a:rPr lang="en-US" dirty="0">
                <a:latin typeface="+mj-lt"/>
              </a:rPr>
              <a:t>Most (if not all) modern communication relies on radio waves</a:t>
            </a:r>
          </a:p>
          <a:p>
            <a:r>
              <a:rPr lang="en-US" dirty="0">
                <a:latin typeface="+mj-lt"/>
              </a:rPr>
              <a:t>Frequency range: 30 Hz to 300 GHz</a:t>
            </a:r>
          </a:p>
          <a:p>
            <a:r>
              <a:rPr lang="en-US" dirty="0">
                <a:latin typeface="+mj-lt"/>
              </a:rPr>
              <a:t>It has the longest wavelength among EM</a:t>
            </a:r>
          </a:p>
        </p:txBody>
      </p:sp>
      <p:pic>
        <p:nvPicPr>
          <p:cNvPr id="3" name="Picture 4">
            <a:extLst>
              <a:ext uri="{FF2B5EF4-FFF2-40B4-BE49-F238E27FC236}">
                <a16:creationId xmlns:a16="http://schemas.microsoft.com/office/drawing/2014/main" id="{075F8F05-4FA3-0CAC-FFEF-1692A7629AD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28318" y="3246437"/>
            <a:ext cx="8347589" cy="32924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
            <a:extLst>
              <a:ext uri="{FF2B5EF4-FFF2-40B4-BE49-F238E27FC236}">
                <a16:creationId xmlns:a16="http://schemas.microsoft.com/office/drawing/2014/main" id="{9D2EB80A-C27F-1D94-6883-12D7BC6B8A3F}"/>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62791420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They are allocated for specific use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14</a:t>
            </a:fld>
            <a:endParaRPr lang="sv-SE" dirty="0"/>
          </a:p>
        </p:txBody>
      </p:sp>
      <p:pic>
        <p:nvPicPr>
          <p:cNvPr id="6" name="Picture 5">
            <a:extLst>
              <a:ext uri="{FF2B5EF4-FFF2-40B4-BE49-F238E27FC236}">
                <a16:creationId xmlns:a16="http://schemas.microsoft.com/office/drawing/2014/main" id="{15EF81D5-C19E-3A2A-69DE-1C7BD83E3600}"/>
              </a:ext>
            </a:extLst>
          </p:cNvPr>
          <p:cNvPicPr>
            <a:picLocks noChangeAspect="1"/>
          </p:cNvPicPr>
          <p:nvPr/>
        </p:nvPicPr>
        <p:blipFill>
          <a:blip r:embed="rId3"/>
          <a:stretch>
            <a:fillRect/>
          </a:stretch>
        </p:blipFill>
        <p:spPr>
          <a:xfrm>
            <a:off x="2201147" y="1732047"/>
            <a:ext cx="7219435" cy="4624303"/>
          </a:xfrm>
          <a:prstGeom prst="rect">
            <a:avLst/>
          </a:prstGeom>
        </p:spPr>
      </p:pic>
      <p:sp>
        <p:nvSpPr>
          <p:cNvPr id="3" name="Footer Placeholder 1">
            <a:extLst>
              <a:ext uri="{FF2B5EF4-FFF2-40B4-BE49-F238E27FC236}">
                <a16:creationId xmlns:a16="http://schemas.microsoft.com/office/drawing/2014/main" id="{74CDC2F3-464E-18DB-152A-BE81E5CE168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23792935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CFCED-2C3A-4EA7-A466-236BF8A4423A}"/>
              </a:ext>
            </a:extLst>
          </p:cNvPr>
          <p:cNvSpPr>
            <a:spLocks noGrp="1"/>
          </p:cNvSpPr>
          <p:nvPr>
            <p:ph type="title"/>
          </p:nvPr>
        </p:nvSpPr>
        <p:spPr/>
        <p:txBody>
          <a:bodyPr>
            <a:normAutofit/>
          </a:bodyPr>
          <a:lstStyle/>
          <a:p>
            <a:r>
              <a:rPr lang="en-US" dirty="0">
                <a:latin typeface="+mn-lt"/>
              </a:rPr>
              <a:t>IoT operates in the unlicensed band</a:t>
            </a:r>
          </a:p>
        </p:txBody>
      </p:sp>
      <p:sp>
        <p:nvSpPr>
          <p:cNvPr id="3" name="Content Placeholder 2">
            <a:extLst>
              <a:ext uri="{FF2B5EF4-FFF2-40B4-BE49-F238E27FC236}">
                <a16:creationId xmlns:a16="http://schemas.microsoft.com/office/drawing/2014/main" id="{6B96C79F-F18E-45E2-8AB0-55F4C61ACC88}"/>
              </a:ext>
            </a:extLst>
          </p:cNvPr>
          <p:cNvSpPr>
            <a:spLocks noGrp="1"/>
          </p:cNvSpPr>
          <p:nvPr>
            <p:ph idx="1"/>
          </p:nvPr>
        </p:nvSpPr>
        <p:spPr/>
        <p:txBody>
          <a:bodyPr>
            <a:normAutofit fontScale="92500" lnSpcReduction="10000"/>
          </a:bodyPr>
          <a:lstStyle/>
          <a:p>
            <a:r>
              <a:rPr lang="en-US" dirty="0">
                <a:latin typeface="+mj-lt"/>
              </a:rPr>
              <a:t>902 MHz – 928 MHz</a:t>
            </a:r>
          </a:p>
          <a:p>
            <a:pPr lvl="1"/>
            <a:r>
              <a:rPr lang="en-US" dirty="0">
                <a:latin typeface="+mj-lt"/>
              </a:rPr>
              <a:t>LPWANs</a:t>
            </a:r>
          </a:p>
          <a:p>
            <a:endParaRPr lang="en-US" dirty="0">
              <a:latin typeface="+mj-lt"/>
            </a:endParaRPr>
          </a:p>
          <a:p>
            <a:r>
              <a:rPr lang="en-US" dirty="0">
                <a:latin typeface="+mj-lt"/>
              </a:rPr>
              <a:t>2.4 GHz to 2.5 GHz </a:t>
            </a:r>
          </a:p>
          <a:p>
            <a:pPr lvl="1"/>
            <a:r>
              <a:rPr lang="en-US" dirty="0" err="1">
                <a:latin typeface="+mj-lt"/>
              </a:rPr>
              <a:t>WiFi</a:t>
            </a:r>
            <a:r>
              <a:rPr lang="en-US" dirty="0">
                <a:latin typeface="+mj-lt"/>
              </a:rPr>
              <a:t>, BLE, Thread</a:t>
            </a:r>
          </a:p>
          <a:p>
            <a:pPr lvl="1"/>
            <a:endParaRPr lang="en-US" dirty="0">
              <a:latin typeface="+mj-lt"/>
            </a:endParaRPr>
          </a:p>
          <a:p>
            <a:r>
              <a:rPr lang="en-US" dirty="0">
                <a:latin typeface="+mj-lt"/>
              </a:rPr>
              <a:t>5 GHz</a:t>
            </a:r>
          </a:p>
          <a:p>
            <a:pPr lvl="1"/>
            <a:r>
              <a:rPr lang="en-US" dirty="0">
                <a:latin typeface="+mj-lt"/>
              </a:rPr>
              <a:t>Faster </a:t>
            </a:r>
            <a:r>
              <a:rPr lang="en-US" dirty="0" err="1">
                <a:latin typeface="+mj-lt"/>
              </a:rPr>
              <a:t>WiFi</a:t>
            </a:r>
            <a:endParaRPr lang="en-US" dirty="0">
              <a:latin typeface="+mj-lt"/>
            </a:endParaRPr>
          </a:p>
          <a:p>
            <a:pPr lvl="1"/>
            <a:endParaRPr lang="en-US" dirty="0">
              <a:latin typeface="+mj-lt"/>
            </a:endParaRPr>
          </a:p>
          <a:p>
            <a:r>
              <a:rPr lang="en-US" dirty="0">
                <a:latin typeface="+mj-lt"/>
              </a:rPr>
              <a:t>Cellular uses licensed bands at great cost</a:t>
            </a:r>
          </a:p>
          <a:p>
            <a:pPr lvl="1"/>
            <a:r>
              <a:rPr lang="en-US" b="1" dirty="0">
                <a:latin typeface="+mj-lt"/>
              </a:rPr>
              <a:t>Why?</a:t>
            </a:r>
          </a:p>
        </p:txBody>
      </p:sp>
      <p:sp>
        <p:nvSpPr>
          <p:cNvPr id="4" name="Slide Number Placeholder 3">
            <a:extLst>
              <a:ext uri="{FF2B5EF4-FFF2-40B4-BE49-F238E27FC236}">
                <a16:creationId xmlns:a16="http://schemas.microsoft.com/office/drawing/2014/main" id="{50BF94B7-FC3B-4739-B4BF-4291C979BF86}"/>
              </a:ext>
            </a:extLst>
          </p:cNvPr>
          <p:cNvSpPr>
            <a:spLocks noGrp="1"/>
          </p:cNvSpPr>
          <p:nvPr>
            <p:ph type="sldNum" sz="quarter" idx="12"/>
          </p:nvPr>
        </p:nvSpPr>
        <p:spPr/>
        <p:txBody>
          <a:bodyPr/>
          <a:lstStyle/>
          <a:p>
            <a:fld id="{0778C724-3839-4D76-A707-B4C23905D055}" type="slidenum">
              <a:rPr lang="en-US" smtClean="0"/>
              <a:t>15</a:t>
            </a:fld>
            <a:endParaRPr lang="en-US"/>
          </a:p>
        </p:txBody>
      </p:sp>
      <p:pic>
        <p:nvPicPr>
          <p:cNvPr id="2050" name="Picture 2">
            <a:extLst>
              <a:ext uri="{FF2B5EF4-FFF2-40B4-BE49-F238E27FC236}">
                <a16:creationId xmlns:a16="http://schemas.microsoft.com/office/drawing/2014/main" id="{A8977408-F950-484D-9EA5-63A0765B33D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61567" y="1766938"/>
            <a:ext cx="6562793" cy="332412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
            <a:extLst>
              <a:ext uri="{FF2B5EF4-FFF2-40B4-BE49-F238E27FC236}">
                <a16:creationId xmlns:a16="http://schemas.microsoft.com/office/drawing/2014/main" id="{4453FDD7-A511-831A-5DB3-BFB3F38DACBD}"/>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640365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CFCED-2C3A-4EA7-A466-236BF8A4423A}"/>
              </a:ext>
            </a:extLst>
          </p:cNvPr>
          <p:cNvSpPr>
            <a:spLocks noGrp="1"/>
          </p:cNvSpPr>
          <p:nvPr>
            <p:ph type="title"/>
          </p:nvPr>
        </p:nvSpPr>
        <p:spPr/>
        <p:txBody>
          <a:bodyPr>
            <a:normAutofit/>
          </a:bodyPr>
          <a:lstStyle/>
          <a:p>
            <a:r>
              <a:rPr lang="en-US" dirty="0">
                <a:latin typeface="+mn-lt"/>
              </a:rPr>
              <a:t>IoT operates in the unlicensed band</a:t>
            </a:r>
          </a:p>
        </p:txBody>
      </p:sp>
      <p:sp>
        <p:nvSpPr>
          <p:cNvPr id="3" name="Content Placeholder 2">
            <a:extLst>
              <a:ext uri="{FF2B5EF4-FFF2-40B4-BE49-F238E27FC236}">
                <a16:creationId xmlns:a16="http://schemas.microsoft.com/office/drawing/2014/main" id="{6B96C79F-F18E-45E2-8AB0-55F4C61ACC88}"/>
              </a:ext>
            </a:extLst>
          </p:cNvPr>
          <p:cNvSpPr>
            <a:spLocks noGrp="1"/>
          </p:cNvSpPr>
          <p:nvPr>
            <p:ph idx="1"/>
          </p:nvPr>
        </p:nvSpPr>
        <p:spPr/>
        <p:txBody>
          <a:bodyPr>
            <a:normAutofit fontScale="92500" lnSpcReduction="10000"/>
          </a:bodyPr>
          <a:lstStyle/>
          <a:p>
            <a:r>
              <a:rPr lang="en-US" dirty="0">
                <a:latin typeface="+mj-lt"/>
              </a:rPr>
              <a:t>902 MHz – 928 MHz</a:t>
            </a:r>
          </a:p>
          <a:p>
            <a:pPr lvl="1"/>
            <a:r>
              <a:rPr lang="en-US" dirty="0">
                <a:latin typeface="+mj-lt"/>
              </a:rPr>
              <a:t>LPWANs</a:t>
            </a:r>
          </a:p>
          <a:p>
            <a:pPr marL="0" indent="0">
              <a:buNone/>
            </a:pPr>
            <a:endParaRPr lang="en-US" dirty="0">
              <a:latin typeface="+mj-lt"/>
            </a:endParaRPr>
          </a:p>
          <a:p>
            <a:r>
              <a:rPr lang="en-US" dirty="0">
                <a:latin typeface="+mj-lt"/>
              </a:rPr>
              <a:t>2.4 GHz to 2.5 GHz </a:t>
            </a:r>
          </a:p>
          <a:p>
            <a:pPr lvl="1"/>
            <a:r>
              <a:rPr lang="en-US" dirty="0" err="1">
                <a:latin typeface="+mj-lt"/>
              </a:rPr>
              <a:t>WiFi</a:t>
            </a:r>
            <a:r>
              <a:rPr lang="en-US" dirty="0">
                <a:latin typeface="+mj-lt"/>
              </a:rPr>
              <a:t>, BLE, Thread</a:t>
            </a:r>
          </a:p>
          <a:p>
            <a:pPr lvl="1"/>
            <a:endParaRPr lang="en-US" dirty="0">
              <a:latin typeface="+mj-lt"/>
            </a:endParaRPr>
          </a:p>
          <a:p>
            <a:r>
              <a:rPr lang="en-US" dirty="0">
                <a:latin typeface="+mj-lt"/>
              </a:rPr>
              <a:t>5 GHz</a:t>
            </a:r>
          </a:p>
          <a:p>
            <a:pPr lvl="1"/>
            <a:r>
              <a:rPr lang="en-US" dirty="0">
                <a:latin typeface="+mj-lt"/>
              </a:rPr>
              <a:t>Faster </a:t>
            </a:r>
            <a:r>
              <a:rPr lang="en-US" dirty="0" err="1">
                <a:latin typeface="+mj-lt"/>
              </a:rPr>
              <a:t>WiFi</a:t>
            </a:r>
            <a:endParaRPr lang="en-US" dirty="0">
              <a:latin typeface="+mj-lt"/>
            </a:endParaRPr>
          </a:p>
          <a:p>
            <a:pPr lvl="1"/>
            <a:endParaRPr lang="en-US" dirty="0">
              <a:latin typeface="+mj-lt"/>
            </a:endParaRPr>
          </a:p>
          <a:p>
            <a:r>
              <a:rPr lang="en-US" dirty="0">
                <a:latin typeface="+mj-lt"/>
              </a:rPr>
              <a:t>Cellular uses licensed bands at great cost</a:t>
            </a:r>
          </a:p>
          <a:p>
            <a:pPr lvl="1"/>
            <a:r>
              <a:rPr lang="en-US" b="1" dirty="0">
                <a:latin typeface="+mj-lt"/>
              </a:rPr>
              <a:t>Why? No interference from other users</a:t>
            </a:r>
          </a:p>
        </p:txBody>
      </p:sp>
      <p:sp>
        <p:nvSpPr>
          <p:cNvPr id="4" name="Slide Number Placeholder 3">
            <a:extLst>
              <a:ext uri="{FF2B5EF4-FFF2-40B4-BE49-F238E27FC236}">
                <a16:creationId xmlns:a16="http://schemas.microsoft.com/office/drawing/2014/main" id="{50BF94B7-FC3B-4739-B4BF-4291C979BF86}"/>
              </a:ext>
            </a:extLst>
          </p:cNvPr>
          <p:cNvSpPr>
            <a:spLocks noGrp="1"/>
          </p:cNvSpPr>
          <p:nvPr>
            <p:ph type="sldNum" sz="quarter" idx="12"/>
          </p:nvPr>
        </p:nvSpPr>
        <p:spPr/>
        <p:txBody>
          <a:bodyPr/>
          <a:lstStyle/>
          <a:p>
            <a:fld id="{0778C724-3839-4D76-A707-B4C23905D055}" type="slidenum">
              <a:rPr lang="en-US" smtClean="0"/>
              <a:t>16</a:t>
            </a:fld>
            <a:endParaRPr lang="en-US"/>
          </a:p>
        </p:txBody>
      </p:sp>
      <p:pic>
        <p:nvPicPr>
          <p:cNvPr id="2050" name="Picture 2">
            <a:extLst>
              <a:ext uri="{FF2B5EF4-FFF2-40B4-BE49-F238E27FC236}">
                <a16:creationId xmlns:a16="http://schemas.microsoft.com/office/drawing/2014/main" id="{A8977408-F950-484D-9EA5-63A0765B33D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31289" y="1590978"/>
            <a:ext cx="6868437" cy="3478935"/>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
            <a:extLst>
              <a:ext uri="{FF2B5EF4-FFF2-40B4-BE49-F238E27FC236}">
                <a16:creationId xmlns:a16="http://schemas.microsoft.com/office/drawing/2014/main" id="{F7D8E7F7-72EA-7CC9-343C-CADED488FEB1}"/>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476281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How are radio waves characterized ?</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17</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801414" y="1509712"/>
            <a:ext cx="10552386" cy="4846638"/>
          </a:xfrm>
        </p:spPr>
        <p:txBody>
          <a:bodyPr>
            <a:normAutofit/>
          </a:bodyPr>
          <a:lstStyle/>
          <a:p>
            <a:r>
              <a:rPr lang="en-US" dirty="0">
                <a:latin typeface="+mj-lt"/>
              </a:rPr>
              <a:t>Signal strength</a:t>
            </a:r>
          </a:p>
          <a:p>
            <a:pPr lvl="1"/>
            <a:r>
              <a:rPr lang="en-US" sz="2800" dirty="0">
                <a:latin typeface="+mj-lt"/>
              </a:rPr>
              <a:t>The amount of energy transmitted/received</a:t>
            </a:r>
            <a:br>
              <a:rPr lang="en-US" sz="2800" dirty="0">
                <a:latin typeface="+mj-lt"/>
              </a:rPr>
            </a:br>
            <a:endParaRPr lang="en-US" sz="2800" dirty="0">
              <a:latin typeface="+mj-lt"/>
            </a:endParaRPr>
          </a:p>
          <a:p>
            <a:r>
              <a:rPr lang="en-US" dirty="0">
                <a:latin typeface="+mj-lt"/>
              </a:rPr>
              <a:t>Signal frequency and bandwidth</a:t>
            </a:r>
          </a:p>
          <a:p>
            <a:pPr lvl="1"/>
            <a:r>
              <a:rPr lang="en-US" sz="2800" dirty="0">
                <a:latin typeface="+mj-lt"/>
              </a:rPr>
              <a:t>Which “channel” the signal is sent on</a:t>
            </a:r>
            <a:br>
              <a:rPr lang="en-US" sz="2800" dirty="0">
                <a:latin typeface="+mj-lt"/>
              </a:rPr>
            </a:br>
            <a:endParaRPr lang="en-US" sz="2800" dirty="0">
              <a:latin typeface="+mj-lt"/>
            </a:endParaRPr>
          </a:p>
          <a:p>
            <a:r>
              <a:rPr lang="en-US" dirty="0">
                <a:latin typeface="+mj-lt"/>
              </a:rPr>
              <a:t>Signal modulation</a:t>
            </a:r>
          </a:p>
          <a:p>
            <a:pPr lvl="1"/>
            <a:r>
              <a:rPr lang="en-US" sz="2800" dirty="0">
                <a:latin typeface="+mj-lt"/>
              </a:rPr>
              <a:t>How data is encoded in the signal</a:t>
            </a:r>
          </a:p>
        </p:txBody>
      </p:sp>
      <p:pic>
        <p:nvPicPr>
          <p:cNvPr id="7" name="Picture 2" descr="What Is RF and Why Do We Use It? | Introduction to RF Principles and  Components | Electronics Textbook">
            <a:extLst>
              <a:ext uri="{FF2B5EF4-FFF2-40B4-BE49-F238E27FC236}">
                <a16:creationId xmlns:a16="http://schemas.microsoft.com/office/drawing/2014/main" id="{BE9B1125-1B4F-B5E1-CC4D-FFE876C1FE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05408" y="2673070"/>
            <a:ext cx="4048392" cy="270089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
            <a:extLst>
              <a:ext uri="{FF2B5EF4-FFF2-40B4-BE49-F238E27FC236}">
                <a16:creationId xmlns:a16="http://schemas.microsoft.com/office/drawing/2014/main" id="{0FD18D39-0FE1-EBAF-922A-5E3AA10C6CFE}"/>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85995443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What are wireless radios?</a:t>
            </a:r>
          </a:p>
        </p:txBody>
      </p:sp>
      <p:sp>
        <p:nvSpPr>
          <p:cNvPr id="3" name="Content Placeholder 2"/>
          <p:cNvSpPr>
            <a:spLocks noGrp="1"/>
          </p:cNvSpPr>
          <p:nvPr>
            <p:ph idx="1"/>
          </p:nvPr>
        </p:nvSpPr>
        <p:spPr>
          <a:xfrm>
            <a:off x="838199" y="1690687"/>
            <a:ext cx="11187023" cy="2277463"/>
          </a:xfrm>
        </p:spPr>
        <p:txBody>
          <a:bodyPr>
            <a:noAutofit/>
          </a:bodyPr>
          <a:lstStyle/>
          <a:p>
            <a:r>
              <a:rPr lang="en-US" dirty="0">
                <a:latin typeface="+mj-lt"/>
              </a:rPr>
              <a:t>Radios are electronic devices that enables wireless transmission of signals</a:t>
            </a:r>
          </a:p>
          <a:p>
            <a:pPr lvl="1"/>
            <a:r>
              <a:rPr lang="en-US" dirty="0">
                <a:latin typeface="+mj-lt"/>
              </a:rPr>
              <a:t>Electromagnetic signal is modulated and radiated out of the antenna</a:t>
            </a:r>
          </a:p>
          <a:p>
            <a:pPr lvl="1"/>
            <a:r>
              <a:rPr lang="en-US" dirty="0">
                <a:latin typeface="+mj-lt"/>
              </a:rPr>
              <a:t>Wireless transmissions are then received by a receiver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18</a:t>
            </a:fld>
            <a:endParaRPr lang="sv-SE" dirty="0"/>
          </a:p>
        </p:txBody>
      </p:sp>
      <p:cxnSp>
        <p:nvCxnSpPr>
          <p:cNvPr id="4" name="Straight Connector 3">
            <a:extLst>
              <a:ext uri="{FF2B5EF4-FFF2-40B4-BE49-F238E27FC236}">
                <a16:creationId xmlns:a16="http://schemas.microsoft.com/office/drawing/2014/main" id="{D3DD7CCE-4DA9-FA21-2356-124EF2D1C6E6}"/>
              </a:ext>
            </a:extLst>
          </p:cNvPr>
          <p:cNvCxnSpPr>
            <a:cxnSpLocks/>
          </p:cNvCxnSpPr>
          <p:nvPr/>
        </p:nvCxnSpPr>
        <p:spPr>
          <a:xfrm>
            <a:off x="3530537" y="4193352"/>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riangle 4">
            <a:extLst>
              <a:ext uri="{FF2B5EF4-FFF2-40B4-BE49-F238E27FC236}">
                <a16:creationId xmlns:a16="http://schemas.microsoft.com/office/drawing/2014/main" id="{2B82DF5D-AAA4-C79A-827D-4A2BBA49DB3C}"/>
              </a:ext>
            </a:extLst>
          </p:cNvPr>
          <p:cNvSpPr/>
          <p:nvPr/>
        </p:nvSpPr>
        <p:spPr>
          <a:xfrm rot="10800000">
            <a:off x="3190797" y="3631024"/>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ACF86B1-F84E-24BC-9018-26F0F3DBDFFA}"/>
              </a:ext>
            </a:extLst>
          </p:cNvPr>
          <p:cNvCxnSpPr>
            <a:cxnSpLocks/>
          </p:cNvCxnSpPr>
          <p:nvPr/>
        </p:nvCxnSpPr>
        <p:spPr>
          <a:xfrm>
            <a:off x="3530535" y="4781723"/>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7517617-1B11-BA55-5BA4-17B99B9A8C53}"/>
              </a:ext>
            </a:extLst>
          </p:cNvPr>
          <p:cNvSpPr txBox="1"/>
          <p:nvPr/>
        </p:nvSpPr>
        <p:spPr>
          <a:xfrm>
            <a:off x="3916079" y="3699889"/>
            <a:ext cx="814301" cy="276999"/>
          </a:xfrm>
          <a:prstGeom prst="rect">
            <a:avLst/>
          </a:prstGeom>
          <a:noFill/>
        </p:spPr>
        <p:txBody>
          <a:bodyPr wrap="square" rtlCol="0">
            <a:spAutoFit/>
          </a:bodyPr>
          <a:lstStyle/>
          <a:p>
            <a:r>
              <a:rPr lang="en-US" sz="1200" dirty="0">
                <a:latin typeface="+mj-lt"/>
              </a:rPr>
              <a:t>Antenna</a:t>
            </a:r>
          </a:p>
        </p:txBody>
      </p:sp>
      <p:sp>
        <p:nvSpPr>
          <p:cNvPr id="17" name="TextBox 16">
            <a:extLst>
              <a:ext uri="{FF2B5EF4-FFF2-40B4-BE49-F238E27FC236}">
                <a16:creationId xmlns:a16="http://schemas.microsoft.com/office/drawing/2014/main" id="{12E09D91-7BB4-414C-F4CA-F686785ED6A1}"/>
              </a:ext>
            </a:extLst>
          </p:cNvPr>
          <p:cNvSpPr txBox="1"/>
          <p:nvPr/>
        </p:nvSpPr>
        <p:spPr>
          <a:xfrm>
            <a:off x="2724122" y="5511005"/>
            <a:ext cx="1612826" cy="338554"/>
          </a:xfrm>
          <a:prstGeom prst="rect">
            <a:avLst/>
          </a:prstGeom>
          <a:noFill/>
        </p:spPr>
        <p:txBody>
          <a:bodyPr wrap="square" rtlCol="0">
            <a:spAutoFit/>
          </a:bodyPr>
          <a:lstStyle/>
          <a:p>
            <a:r>
              <a:rPr lang="en-US" sz="1600" dirty="0">
                <a:latin typeface="+mj-lt"/>
              </a:rPr>
              <a:t>Radio transmitter</a:t>
            </a:r>
          </a:p>
        </p:txBody>
      </p:sp>
      <p:cxnSp>
        <p:nvCxnSpPr>
          <p:cNvPr id="20" name="Straight Arrow Connector 19">
            <a:extLst>
              <a:ext uri="{FF2B5EF4-FFF2-40B4-BE49-F238E27FC236}">
                <a16:creationId xmlns:a16="http://schemas.microsoft.com/office/drawing/2014/main" id="{D72A4E42-C347-C0CB-BF40-091E06D68268}"/>
              </a:ext>
            </a:extLst>
          </p:cNvPr>
          <p:cNvCxnSpPr>
            <a:cxnSpLocks/>
          </p:cNvCxnSpPr>
          <p:nvPr/>
        </p:nvCxnSpPr>
        <p:spPr>
          <a:xfrm>
            <a:off x="4730380" y="3976888"/>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B7A7A4-FA21-850F-C30E-76585C6BBECC}"/>
              </a:ext>
            </a:extLst>
          </p:cNvPr>
          <p:cNvSpPr txBox="1"/>
          <p:nvPr/>
        </p:nvSpPr>
        <p:spPr>
          <a:xfrm>
            <a:off x="5211294" y="3648363"/>
            <a:ext cx="1769412" cy="276999"/>
          </a:xfrm>
          <a:prstGeom prst="rect">
            <a:avLst/>
          </a:prstGeom>
          <a:noFill/>
        </p:spPr>
        <p:txBody>
          <a:bodyPr wrap="square" rtlCol="0">
            <a:spAutoFit/>
          </a:bodyPr>
          <a:lstStyle/>
          <a:p>
            <a:r>
              <a:rPr lang="en-US" sz="1200" dirty="0">
                <a:latin typeface="+mj-lt"/>
              </a:rPr>
              <a:t>Radio frequency signal</a:t>
            </a:r>
          </a:p>
        </p:txBody>
      </p:sp>
      <p:sp>
        <p:nvSpPr>
          <p:cNvPr id="22" name="Triangle 21">
            <a:extLst>
              <a:ext uri="{FF2B5EF4-FFF2-40B4-BE49-F238E27FC236}">
                <a16:creationId xmlns:a16="http://schemas.microsoft.com/office/drawing/2014/main" id="{C784CEB6-E805-5135-15B4-42C8DF457867}"/>
              </a:ext>
            </a:extLst>
          </p:cNvPr>
          <p:cNvSpPr/>
          <p:nvPr/>
        </p:nvSpPr>
        <p:spPr>
          <a:xfrm rot="10800000">
            <a:off x="8106852" y="3631024"/>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4AF61CC-D627-ABC8-DB76-F279445F65A0}"/>
              </a:ext>
            </a:extLst>
          </p:cNvPr>
          <p:cNvCxnSpPr>
            <a:cxnSpLocks/>
          </p:cNvCxnSpPr>
          <p:nvPr/>
        </p:nvCxnSpPr>
        <p:spPr>
          <a:xfrm>
            <a:off x="8446591" y="4190285"/>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E9B7D62-9AEE-09EA-649A-977C1FBC247D}"/>
              </a:ext>
            </a:extLst>
          </p:cNvPr>
          <p:cNvSpPr txBox="1"/>
          <p:nvPr/>
        </p:nvSpPr>
        <p:spPr>
          <a:xfrm>
            <a:off x="7932464" y="5558694"/>
            <a:ext cx="1464405" cy="338554"/>
          </a:xfrm>
          <a:prstGeom prst="rect">
            <a:avLst/>
          </a:prstGeom>
          <a:noFill/>
        </p:spPr>
        <p:txBody>
          <a:bodyPr wrap="square" rtlCol="0">
            <a:spAutoFit/>
          </a:bodyPr>
          <a:lstStyle/>
          <a:p>
            <a:r>
              <a:rPr lang="en-US" sz="1600" dirty="0">
                <a:latin typeface="+mj-lt"/>
              </a:rPr>
              <a:t>Radio receiver</a:t>
            </a:r>
          </a:p>
        </p:txBody>
      </p:sp>
      <p:sp>
        <p:nvSpPr>
          <p:cNvPr id="6" name="Footer Placeholder 1">
            <a:extLst>
              <a:ext uri="{FF2B5EF4-FFF2-40B4-BE49-F238E27FC236}">
                <a16:creationId xmlns:a16="http://schemas.microsoft.com/office/drawing/2014/main" id="{8AD10449-A6D6-D1B6-D5EB-70CFB5C28DDE}"/>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83584653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17" grpId="0"/>
      <p:bldP spid="21" grpId="0"/>
      <p:bldP spid="22" grpId="0" animBg="1"/>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04" y="365125"/>
            <a:ext cx="11905989" cy="1325563"/>
          </a:xfrm>
        </p:spPr>
        <p:txBody>
          <a:bodyPr>
            <a:noAutofit/>
          </a:bodyPr>
          <a:lstStyle/>
          <a:p>
            <a:r>
              <a:rPr lang="en-US" dirty="0">
                <a:latin typeface="+mn-lt"/>
              </a:rPr>
              <a:t>How are radio waves modulated with information ?</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19</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801414" y="1509712"/>
            <a:ext cx="10552386" cy="4846638"/>
          </a:xfrm>
        </p:spPr>
        <p:txBody>
          <a:bodyPr>
            <a:normAutofit/>
          </a:bodyPr>
          <a:lstStyle/>
          <a:p>
            <a:r>
              <a:rPr lang="en-US" sz="2800" dirty="0">
                <a:latin typeface="+mj-lt"/>
              </a:rPr>
              <a:t>Encoding information “baseband" in an analog “carrier” signal</a:t>
            </a:r>
          </a:p>
          <a:p>
            <a:r>
              <a:rPr lang="en-US" sz="2800" dirty="0">
                <a:latin typeface="+mj-lt"/>
              </a:rPr>
              <a:t>Baseband signal often much lower frequency than carrier</a:t>
            </a:r>
          </a:p>
          <a:p>
            <a:r>
              <a:rPr lang="en-US" dirty="0">
                <a:latin typeface="+mj-lt"/>
              </a:rPr>
              <a:t>Carrier signal defines the frequency/part of spectrum</a:t>
            </a:r>
            <a:endParaRPr lang="en-US" sz="2800" dirty="0">
              <a:latin typeface="+mj-lt"/>
            </a:endParaRPr>
          </a:p>
        </p:txBody>
      </p:sp>
      <p:pic>
        <p:nvPicPr>
          <p:cNvPr id="3" name="Picture 2">
            <a:extLst>
              <a:ext uri="{FF2B5EF4-FFF2-40B4-BE49-F238E27FC236}">
                <a16:creationId xmlns:a16="http://schemas.microsoft.com/office/drawing/2014/main" id="{6D6A30D3-4EDD-AF0B-749A-005B90914AF2}"/>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2994753" y="3382963"/>
            <a:ext cx="6648839"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
            <a:extLst>
              <a:ext uri="{FF2B5EF4-FFF2-40B4-BE49-F238E27FC236}">
                <a16:creationId xmlns:a16="http://schemas.microsoft.com/office/drawing/2014/main" id="{7A858CC2-BF10-EA2A-A194-DB493CC04AC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19508217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6939" y="2985593"/>
            <a:ext cx="9898122" cy="1146140"/>
          </a:xfrm>
        </p:spPr>
        <p:txBody>
          <a:bodyPr>
            <a:normAutofit fontScale="85000" lnSpcReduction="20000"/>
          </a:bodyPr>
          <a:lstStyle/>
          <a:p>
            <a:pPr marL="0" indent="0" algn="ctr">
              <a:buNone/>
            </a:pPr>
            <a:r>
              <a:rPr lang="en-US" sz="5800" dirty="0">
                <a:latin typeface="+mj-lt"/>
              </a:rPr>
              <a:t>Lecture 3: Wireless Communication for Internet of Things</a:t>
            </a: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74681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1. Three basic digital modulation formats are still very popular with low-data-rate short-range wireless applications: amplitude shift keying (a), on-off keying (b), and frequency shift keying (c). These waveforms are coherent as the binary state change occurs at carrier zero crossing points.">
            <a:extLst>
              <a:ext uri="{FF2B5EF4-FFF2-40B4-BE49-F238E27FC236}">
                <a16:creationId xmlns:a16="http://schemas.microsoft.com/office/drawing/2014/main" id="{83E7EE59-901A-462D-8927-432ADD84AB0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41688" y="1340780"/>
            <a:ext cx="4442717" cy="46336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EECE7D-F0C0-449C-A02D-535C2471A03B}"/>
              </a:ext>
            </a:extLst>
          </p:cNvPr>
          <p:cNvSpPr>
            <a:spLocks noGrp="1"/>
          </p:cNvSpPr>
          <p:nvPr>
            <p:ph type="title"/>
          </p:nvPr>
        </p:nvSpPr>
        <p:spPr>
          <a:xfrm>
            <a:off x="125260" y="136525"/>
            <a:ext cx="11749414" cy="1325563"/>
          </a:xfrm>
        </p:spPr>
        <p:txBody>
          <a:bodyPr>
            <a:normAutofit/>
          </a:bodyPr>
          <a:lstStyle/>
          <a:p>
            <a:r>
              <a:rPr lang="en-US" dirty="0">
                <a:latin typeface="+mn-lt"/>
              </a:rPr>
              <a:t>How are radio waves modulated with information</a:t>
            </a:r>
          </a:p>
        </p:txBody>
      </p:sp>
      <p:sp>
        <p:nvSpPr>
          <p:cNvPr id="3" name="Content Placeholder 2">
            <a:extLst>
              <a:ext uri="{FF2B5EF4-FFF2-40B4-BE49-F238E27FC236}">
                <a16:creationId xmlns:a16="http://schemas.microsoft.com/office/drawing/2014/main" id="{427B6F7D-582D-4681-86F6-B21BC0749918}"/>
              </a:ext>
            </a:extLst>
          </p:cNvPr>
          <p:cNvSpPr>
            <a:spLocks noGrp="1"/>
          </p:cNvSpPr>
          <p:nvPr>
            <p:ph idx="1"/>
          </p:nvPr>
        </p:nvSpPr>
        <p:spPr>
          <a:xfrm>
            <a:off x="591298" y="1937818"/>
            <a:ext cx="6550390" cy="4523992"/>
          </a:xfrm>
        </p:spPr>
        <p:txBody>
          <a:bodyPr>
            <a:normAutofit/>
          </a:bodyPr>
          <a:lstStyle/>
          <a:p>
            <a:pPr marL="457200" lvl="1" indent="0">
              <a:buNone/>
            </a:pPr>
            <a:endParaRPr lang="en-US" dirty="0"/>
          </a:p>
          <a:p>
            <a:r>
              <a:rPr lang="en-US" dirty="0">
                <a:latin typeface="+mj-lt"/>
              </a:rPr>
              <a:t>Amplitude-shift Keying (ASK)</a:t>
            </a:r>
          </a:p>
          <a:p>
            <a:pPr lvl="1"/>
            <a:r>
              <a:rPr lang="en-US" dirty="0">
                <a:latin typeface="+mj-lt"/>
              </a:rPr>
              <a:t>Modify amplitude of carrier signal</a:t>
            </a:r>
          </a:p>
          <a:p>
            <a:pPr lvl="1"/>
            <a:r>
              <a:rPr lang="en-US" dirty="0">
                <a:latin typeface="+mj-lt"/>
              </a:rPr>
              <a:t>On-Off Keying (OOK)  </a:t>
            </a:r>
          </a:p>
          <a:p>
            <a:pPr lvl="1"/>
            <a:endParaRPr lang="en-US" dirty="0"/>
          </a:p>
          <a:p>
            <a:r>
              <a:rPr lang="en-US" dirty="0">
                <a:latin typeface="+mj-lt"/>
              </a:rPr>
              <a:t>Frequency-shift Keying (FSK)</a:t>
            </a:r>
          </a:p>
          <a:p>
            <a:pPr lvl="1"/>
            <a:r>
              <a:rPr lang="en-US" dirty="0">
                <a:latin typeface="+mj-lt"/>
              </a:rPr>
              <a:t>Modify frequency of carrier signal</a:t>
            </a:r>
          </a:p>
        </p:txBody>
      </p:sp>
      <p:sp>
        <p:nvSpPr>
          <p:cNvPr id="4" name="Slide Number Placeholder 3">
            <a:extLst>
              <a:ext uri="{FF2B5EF4-FFF2-40B4-BE49-F238E27FC236}">
                <a16:creationId xmlns:a16="http://schemas.microsoft.com/office/drawing/2014/main" id="{54F2E3C1-BDD1-496C-A72F-6206BB66E4F2}"/>
              </a:ext>
            </a:extLst>
          </p:cNvPr>
          <p:cNvSpPr>
            <a:spLocks noGrp="1"/>
          </p:cNvSpPr>
          <p:nvPr>
            <p:ph type="sldNum" sz="quarter" idx="12"/>
          </p:nvPr>
        </p:nvSpPr>
        <p:spPr/>
        <p:txBody>
          <a:bodyPr/>
          <a:lstStyle/>
          <a:p>
            <a:fld id="{0778C724-3839-4D76-A707-B4C23905D055}" type="slidenum">
              <a:rPr lang="en-US" smtClean="0"/>
              <a:t>20</a:t>
            </a:fld>
            <a:endParaRPr lang="en-US"/>
          </a:p>
        </p:txBody>
      </p:sp>
      <p:sp>
        <p:nvSpPr>
          <p:cNvPr id="5" name="Footer Placeholder 1">
            <a:extLst>
              <a:ext uri="{FF2B5EF4-FFF2-40B4-BE49-F238E27FC236}">
                <a16:creationId xmlns:a16="http://schemas.microsoft.com/office/drawing/2014/main" id="{BA380A95-05F7-A130-1EB8-19E9D1C6D71A}"/>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39428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2. In binary phase shift keying, note how a binary 0 is 0&amp;deg; while a binary 1 is 180&amp;deg;. The phase changes when the binary state switches so the signal is coherent.">
            <a:extLst>
              <a:ext uri="{FF2B5EF4-FFF2-40B4-BE49-F238E27FC236}">
                <a16:creationId xmlns:a16="http://schemas.microsoft.com/office/drawing/2014/main" id="{6B710189-739E-4FE1-A279-3CEFCD358B9A}"/>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5970402" y="1324566"/>
            <a:ext cx="5484394" cy="29739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BCBA0F-E8A3-44AF-9B3F-E87E528DA339}"/>
              </a:ext>
            </a:extLst>
          </p:cNvPr>
          <p:cNvSpPr>
            <a:spLocks noGrp="1"/>
          </p:cNvSpPr>
          <p:nvPr>
            <p:ph type="title"/>
          </p:nvPr>
        </p:nvSpPr>
        <p:spPr>
          <a:xfrm>
            <a:off x="125260" y="365125"/>
            <a:ext cx="11761940" cy="1325563"/>
          </a:xfrm>
        </p:spPr>
        <p:txBody>
          <a:bodyPr>
            <a:normAutofit/>
          </a:bodyPr>
          <a:lstStyle/>
          <a:p>
            <a:r>
              <a:rPr lang="en-US" dirty="0">
                <a:latin typeface="+mn-lt"/>
              </a:rPr>
              <a:t>How are radio waves modulated with information</a:t>
            </a:r>
          </a:p>
        </p:txBody>
      </p:sp>
      <p:sp>
        <p:nvSpPr>
          <p:cNvPr id="3" name="Content Placeholder 2">
            <a:extLst>
              <a:ext uri="{FF2B5EF4-FFF2-40B4-BE49-F238E27FC236}">
                <a16:creationId xmlns:a16="http://schemas.microsoft.com/office/drawing/2014/main" id="{83F141A7-E8D8-4A8F-8958-E76B5F4BC8BA}"/>
              </a:ext>
            </a:extLst>
          </p:cNvPr>
          <p:cNvSpPr>
            <a:spLocks noGrp="1"/>
          </p:cNvSpPr>
          <p:nvPr>
            <p:ph idx="1"/>
          </p:nvPr>
        </p:nvSpPr>
        <p:spPr>
          <a:xfrm>
            <a:off x="838200" y="1825625"/>
            <a:ext cx="10515600" cy="4244099"/>
          </a:xfrm>
        </p:spPr>
        <p:txBody>
          <a:bodyPr>
            <a:normAutofit/>
          </a:bodyPr>
          <a:lstStyle/>
          <a:p>
            <a:r>
              <a:rPr lang="en-US" dirty="0">
                <a:latin typeface="+mj-lt"/>
              </a:rPr>
              <a:t>Phase-shift keying (PSK)</a:t>
            </a:r>
          </a:p>
          <a:p>
            <a:pPr lvl="1"/>
            <a:r>
              <a:rPr lang="en-US" dirty="0">
                <a:latin typeface="+mj-lt"/>
              </a:rPr>
              <a:t>Modify phase of carrier signal</a:t>
            </a:r>
          </a:p>
          <a:p>
            <a:pPr lvl="1"/>
            <a:r>
              <a:rPr lang="en-US" dirty="0">
                <a:latin typeface="+mj-lt"/>
              </a:rPr>
              <a:t>Usually differential:</a:t>
            </a:r>
            <a:br>
              <a:rPr lang="en-US" dirty="0">
                <a:latin typeface="+mj-lt"/>
              </a:rPr>
            </a:br>
            <a:r>
              <a:rPr lang="en-US" dirty="0">
                <a:latin typeface="+mj-lt"/>
              </a:rPr>
              <a:t>	the change signifies data</a:t>
            </a:r>
          </a:p>
          <a:p>
            <a:pPr lvl="1"/>
            <a:endParaRPr lang="en-US" dirty="0">
              <a:latin typeface="+mj-lt"/>
            </a:endParaRPr>
          </a:p>
          <a:p>
            <a:pPr lvl="1"/>
            <a:endParaRPr lang="en-US" dirty="0">
              <a:latin typeface="+mj-lt"/>
            </a:endParaRPr>
          </a:p>
          <a:p>
            <a:r>
              <a:rPr lang="en-US" dirty="0">
                <a:latin typeface="+mj-lt"/>
              </a:rPr>
              <a:t>More complicated possibilities exist</a:t>
            </a:r>
          </a:p>
          <a:p>
            <a:pPr lvl="1"/>
            <a:r>
              <a:rPr lang="en-US" dirty="0">
                <a:latin typeface="+mj-lt"/>
              </a:rPr>
              <a:t>QAM (Quadrature Amplitude Modulation) - amplitude and phase shift keying</a:t>
            </a:r>
          </a:p>
        </p:txBody>
      </p:sp>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21</a:t>
            </a:fld>
            <a:endParaRPr lang="en-US"/>
          </a:p>
        </p:txBody>
      </p:sp>
      <p:sp>
        <p:nvSpPr>
          <p:cNvPr id="5" name="Footer Placeholder 1">
            <a:extLst>
              <a:ext uri="{FF2B5EF4-FFF2-40B4-BE49-F238E27FC236}">
                <a16:creationId xmlns:a16="http://schemas.microsoft.com/office/drawing/2014/main" id="{04CB47B2-5E2F-3BDD-4F56-21A91B51B78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556259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3427" y="3003542"/>
            <a:ext cx="7323083" cy="1258094"/>
          </a:xfrm>
        </p:spPr>
        <p:txBody>
          <a:bodyPr>
            <a:normAutofit/>
          </a:bodyPr>
          <a:lstStyle/>
          <a:p>
            <a:pPr marL="0" indent="0" algn="ctr">
              <a:buNone/>
            </a:pPr>
            <a:r>
              <a:rPr lang="en-US" sz="5400" dirty="0">
                <a:latin typeface="+mj-lt"/>
              </a:rPr>
              <a:t>Break! (5 minutes)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530373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8399" y="3245280"/>
            <a:ext cx="10855201" cy="1258094"/>
          </a:xfrm>
        </p:spPr>
        <p:txBody>
          <a:bodyPr>
            <a:normAutofit/>
          </a:bodyPr>
          <a:lstStyle/>
          <a:p>
            <a:pPr marL="0" indent="0" algn="ctr">
              <a:buNone/>
            </a:pPr>
            <a:r>
              <a:rPr lang="en-US" sz="4600" dirty="0">
                <a:latin typeface="+mj-lt"/>
              </a:rPr>
              <a:t>How many radio standards can you identify ?</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085362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24</a:t>
            </a:fld>
            <a:endParaRPr lang="sv-SE"/>
          </a:p>
        </p:txBody>
      </p:sp>
      <p:pic>
        <p:nvPicPr>
          <p:cNvPr id="24" name="Picture 23" descr="A picture containing logo&#10;&#10;Description automatically generated">
            <a:extLst>
              <a:ext uri="{FF2B5EF4-FFF2-40B4-BE49-F238E27FC236}">
                <a16:creationId xmlns:a16="http://schemas.microsoft.com/office/drawing/2014/main" id="{1A32E755-ECBD-4E51-AFC8-CD1DF3304CDB}"/>
              </a:ext>
            </a:extLst>
          </p:cNvPr>
          <p:cNvPicPr>
            <a:picLocks noChangeAspect="1"/>
          </p:cNvPicPr>
          <p:nvPr/>
        </p:nvPicPr>
        <p:blipFill>
          <a:blip r:embed="rId3"/>
          <a:stretch>
            <a:fillRect/>
          </a:stretch>
        </p:blipFill>
        <p:spPr>
          <a:xfrm>
            <a:off x="3198719" y="2191246"/>
            <a:ext cx="5794561" cy="3259439"/>
          </a:xfrm>
          <a:prstGeom prst="rect">
            <a:avLst/>
          </a:prstGeom>
        </p:spPr>
      </p:pic>
      <p:sp>
        <p:nvSpPr>
          <p:cNvPr id="25" name="TextBox 24">
            <a:extLst>
              <a:ext uri="{FF2B5EF4-FFF2-40B4-BE49-F238E27FC236}">
                <a16:creationId xmlns:a16="http://schemas.microsoft.com/office/drawing/2014/main" id="{F277D651-C370-49FD-B347-17CE1E85B867}"/>
              </a:ext>
            </a:extLst>
          </p:cNvPr>
          <p:cNvSpPr txBox="1"/>
          <p:nvPr/>
        </p:nvSpPr>
        <p:spPr>
          <a:xfrm>
            <a:off x="5440239" y="5749629"/>
            <a:ext cx="1210544" cy="307777"/>
          </a:xfrm>
          <a:prstGeom prst="rect">
            <a:avLst/>
          </a:prstGeom>
          <a:noFill/>
        </p:spPr>
        <p:txBody>
          <a:bodyPr wrap="square" rtlCol="0">
            <a:spAutoFit/>
          </a:bodyPr>
          <a:lstStyle/>
          <a:p>
            <a:r>
              <a:rPr lang="en-US" sz="1400" dirty="0">
                <a:latin typeface="+mj-lt"/>
              </a:rPr>
              <a:t>Apple </a:t>
            </a:r>
            <a:r>
              <a:rPr lang="en-US" sz="1400" dirty="0" err="1">
                <a:latin typeface="+mj-lt"/>
              </a:rPr>
              <a:t>airpods</a:t>
            </a:r>
            <a:endParaRPr lang="en-US" sz="1400" dirty="0">
              <a:latin typeface="+mj-lt"/>
            </a:endParaRPr>
          </a:p>
        </p:txBody>
      </p:sp>
      <p:sp>
        <p:nvSpPr>
          <p:cNvPr id="42" name="Title 1">
            <a:extLst>
              <a:ext uri="{FF2B5EF4-FFF2-40B4-BE49-F238E27FC236}">
                <a16:creationId xmlns:a16="http://schemas.microsoft.com/office/drawing/2014/main" id="{B3B5D038-2505-4F96-AC7C-2982874A6DB8}"/>
              </a:ext>
            </a:extLst>
          </p:cNvPr>
          <p:cNvSpPr>
            <a:spLocks noGrp="1"/>
          </p:cNvSpPr>
          <p:nvPr>
            <p:ph type="title"/>
          </p:nvPr>
        </p:nvSpPr>
        <p:spPr>
          <a:xfrm>
            <a:off x="787711" y="350838"/>
            <a:ext cx="10515600" cy="1325563"/>
          </a:xfrm>
        </p:spPr>
        <p:txBody>
          <a:bodyPr>
            <a:normAutofit/>
          </a:bodyPr>
          <a:lstStyle/>
          <a:p>
            <a:r>
              <a:rPr lang="en-US" dirty="0">
                <a:latin typeface="+mn-lt"/>
              </a:rPr>
              <a:t>Apple </a:t>
            </a:r>
            <a:r>
              <a:rPr lang="en-US" dirty="0" err="1">
                <a:latin typeface="+mn-lt"/>
              </a:rPr>
              <a:t>Airpods</a:t>
            </a:r>
            <a:r>
              <a:rPr lang="en-US" dirty="0">
                <a:latin typeface="+mn-lt"/>
              </a:rPr>
              <a:t>?</a:t>
            </a:r>
          </a:p>
        </p:txBody>
      </p:sp>
      <p:sp>
        <p:nvSpPr>
          <p:cNvPr id="2" name="Footer Placeholder 1">
            <a:extLst>
              <a:ext uri="{FF2B5EF4-FFF2-40B4-BE49-F238E27FC236}">
                <a16:creationId xmlns:a16="http://schemas.microsoft.com/office/drawing/2014/main" id="{02BC900A-8CA7-4B91-B18D-87B042E7976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913939636"/>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25</a:t>
            </a:fld>
            <a:endParaRPr lang="sv-SE"/>
          </a:p>
        </p:txBody>
      </p:sp>
      <p:sp>
        <p:nvSpPr>
          <p:cNvPr id="25" name="TextBox 24">
            <a:extLst>
              <a:ext uri="{FF2B5EF4-FFF2-40B4-BE49-F238E27FC236}">
                <a16:creationId xmlns:a16="http://schemas.microsoft.com/office/drawing/2014/main" id="{F277D651-C370-49FD-B347-17CE1E85B867}"/>
              </a:ext>
            </a:extLst>
          </p:cNvPr>
          <p:cNvSpPr txBox="1"/>
          <p:nvPr/>
        </p:nvSpPr>
        <p:spPr>
          <a:xfrm>
            <a:off x="7591646" y="5587532"/>
            <a:ext cx="1566835" cy="307777"/>
          </a:xfrm>
          <a:prstGeom prst="rect">
            <a:avLst/>
          </a:prstGeom>
          <a:noFill/>
        </p:spPr>
        <p:txBody>
          <a:bodyPr wrap="square" rtlCol="0">
            <a:spAutoFit/>
          </a:bodyPr>
          <a:lstStyle/>
          <a:p>
            <a:r>
              <a:rPr lang="en-US" sz="1400" dirty="0">
                <a:latin typeface="+mj-lt"/>
              </a:rPr>
              <a:t>Smart Speaker</a:t>
            </a:r>
          </a:p>
        </p:txBody>
      </p:sp>
      <p:sp>
        <p:nvSpPr>
          <p:cNvPr id="42" name="Title 1">
            <a:extLst>
              <a:ext uri="{FF2B5EF4-FFF2-40B4-BE49-F238E27FC236}">
                <a16:creationId xmlns:a16="http://schemas.microsoft.com/office/drawing/2014/main" id="{B3B5D038-2505-4F96-AC7C-2982874A6DB8}"/>
              </a:ext>
            </a:extLst>
          </p:cNvPr>
          <p:cNvSpPr>
            <a:spLocks noGrp="1"/>
          </p:cNvSpPr>
          <p:nvPr>
            <p:ph type="title"/>
          </p:nvPr>
        </p:nvSpPr>
        <p:spPr>
          <a:xfrm>
            <a:off x="787711" y="350838"/>
            <a:ext cx="10515600" cy="1325563"/>
          </a:xfrm>
        </p:spPr>
        <p:txBody>
          <a:bodyPr>
            <a:normAutofit/>
          </a:bodyPr>
          <a:lstStyle/>
          <a:p>
            <a:r>
              <a:rPr lang="en-US" dirty="0">
                <a:latin typeface="+mn-lt"/>
              </a:rPr>
              <a:t>Connected speakers/ smart speakers ?</a:t>
            </a:r>
          </a:p>
        </p:txBody>
      </p:sp>
      <p:sp>
        <p:nvSpPr>
          <p:cNvPr id="2" name="Footer Placeholder 1">
            <a:extLst>
              <a:ext uri="{FF2B5EF4-FFF2-40B4-BE49-F238E27FC236}">
                <a16:creationId xmlns:a16="http://schemas.microsoft.com/office/drawing/2014/main" id="{02BC900A-8CA7-4B91-B18D-87B042E79767}"/>
              </a:ext>
            </a:extLst>
          </p:cNvPr>
          <p:cNvSpPr>
            <a:spLocks noGrp="1"/>
          </p:cNvSpPr>
          <p:nvPr>
            <p:ph type="ftr" sz="quarter" idx="11"/>
          </p:nvPr>
        </p:nvSpPr>
        <p:spPr/>
        <p:txBody>
          <a:bodyPr/>
          <a:lstStyle/>
          <a:p>
            <a:r>
              <a:rPr lang="sv-SE"/>
              <a:t>ambujv@nus.edu.sg</a:t>
            </a:r>
            <a:endParaRPr lang="sv-SE" dirty="0"/>
          </a:p>
        </p:txBody>
      </p:sp>
      <p:pic>
        <p:nvPicPr>
          <p:cNvPr id="4" name="Picture 3" descr="A glass of milk&#10;&#10;Description automatically generated with low confidence">
            <a:extLst>
              <a:ext uri="{FF2B5EF4-FFF2-40B4-BE49-F238E27FC236}">
                <a16:creationId xmlns:a16="http://schemas.microsoft.com/office/drawing/2014/main" id="{020400F1-4DD4-FADF-E6AD-3293DC9D9166}"/>
              </a:ext>
            </a:extLst>
          </p:cNvPr>
          <p:cNvPicPr>
            <a:picLocks noChangeAspect="1"/>
          </p:cNvPicPr>
          <p:nvPr/>
        </p:nvPicPr>
        <p:blipFill>
          <a:blip r:embed="rId3"/>
          <a:stretch>
            <a:fillRect/>
          </a:stretch>
        </p:blipFill>
        <p:spPr>
          <a:xfrm>
            <a:off x="3741479" y="1525967"/>
            <a:ext cx="5004104" cy="4053958"/>
          </a:xfrm>
          <a:prstGeom prst="rect">
            <a:avLst/>
          </a:prstGeom>
        </p:spPr>
      </p:pic>
    </p:spTree>
    <p:extLst>
      <p:ext uri="{BB962C8B-B14F-4D97-AF65-F5344CB8AC3E}">
        <p14:creationId xmlns:p14="http://schemas.microsoft.com/office/powerpoint/2010/main" val="3712948028"/>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Characteristics of IoT radio standard</a:t>
            </a:r>
          </a:p>
        </p:txBody>
      </p:sp>
      <p:sp>
        <p:nvSpPr>
          <p:cNvPr id="3" name="Content Placeholder 2"/>
          <p:cNvSpPr>
            <a:spLocks noGrp="1"/>
          </p:cNvSpPr>
          <p:nvPr>
            <p:ph idx="1"/>
          </p:nvPr>
        </p:nvSpPr>
        <p:spPr>
          <a:xfrm>
            <a:off x="838199" y="1690687"/>
            <a:ext cx="11187023" cy="4058180"/>
          </a:xfrm>
        </p:spPr>
        <p:txBody>
          <a:bodyPr>
            <a:noAutofit/>
          </a:bodyPr>
          <a:lstStyle/>
          <a:p>
            <a:r>
              <a:rPr lang="en-US" dirty="0">
                <a:latin typeface="+mj-lt"/>
              </a:rPr>
              <a:t>Many radio standards and  protocols</a:t>
            </a:r>
          </a:p>
          <a:p>
            <a:r>
              <a:rPr lang="en-US" dirty="0">
                <a:latin typeface="+mj-lt"/>
              </a:rPr>
              <a:t>Different characteristics to suit varied applications</a:t>
            </a:r>
          </a:p>
          <a:p>
            <a:pPr marL="914400" lvl="1" indent="-381000">
              <a:buClr>
                <a:srgbClr val="000000"/>
              </a:buClr>
              <a:buSzPct val="80000"/>
              <a:buFont typeface="Courier New" charset="0"/>
              <a:buChar char="o"/>
            </a:pPr>
            <a:r>
              <a:rPr lang="en-US" altLang="en-US" sz="2800" dirty="0">
                <a:latin typeface="+mj-lt"/>
              </a:rPr>
              <a:t>Short vs. long distance</a:t>
            </a:r>
          </a:p>
          <a:p>
            <a:pPr marL="914400" lvl="1" indent="-381000">
              <a:buClr>
                <a:srgbClr val="000000"/>
              </a:buClr>
              <a:buSzPct val="80000"/>
              <a:buFont typeface="Courier New" charset="0"/>
              <a:buChar char="o"/>
            </a:pPr>
            <a:r>
              <a:rPr lang="en-US" altLang="en-US" sz="2800" dirty="0">
                <a:latin typeface="+mj-lt"/>
              </a:rPr>
              <a:t>High vs. low power/energy</a:t>
            </a:r>
          </a:p>
          <a:p>
            <a:pPr marL="914400" lvl="1" indent="-381000">
              <a:buClr>
                <a:srgbClr val="000000"/>
              </a:buClr>
              <a:buSzPct val="80000"/>
              <a:buFont typeface="Courier New" charset="0"/>
              <a:buChar char="o"/>
            </a:pPr>
            <a:r>
              <a:rPr lang="en-US" altLang="en-US" sz="2800" dirty="0">
                <a:latin typeface="+mj-lt"/>
              </a:rPr>
              <a:t>High vs. low speeds</a:t>
            </a:r>
          </a:p>
          <a:p>
            <a:pPr marL="914400" lvl="1" indent="-381000">
              <a:buClr>
                <a:srgbClr val="000000"/>
              </a:buClr>
              <a:buSzPct val="80000"/>
              <a:buFont typeface="Courier New" charset="0"/>
              <a:buChar char="o"/>
            </a:pPr>
            <a:r>
              <a:rPr lang="en-US" altLang="en-US" sz="2800" dirty="0">
                <a:latin typeface="+mj-lt"/>
              </a:rPr>
              <a:t>Large vs. small number of devices</a:t>
            </a:r>
          </a:p>
          <a:p>
            <a:pPr marL="914400" lvl="1" indent="-381000">
              <a:buClr>
                <a:srgbClr val="000000"/>
              </a:buClr>
              <a:buSzPct val="80000"/>
              <a:buFont typeface="Courier New" charset="0"/>
              <a:buChar char="o"/>
            </a:pPr>
            <a:r>
              <a:rPr lang="en-US" altLang="en-US" sz="2800" dirty="0">
                <a:latin typeface="+mj-lt"/>
              </a:rPr>
              <a:t>Indoor vs. outdoor usages</a:t>
            </a:r>
          </a:p>
          <a:p>
            <a:endParaRPr lang="en-US" dirty="0">
              <a:latin typeface="+mj-lt"/>
            </a:endParaRP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26</a:t>
            </a:fld>
            <a:endParaRPr lang="sv-SE" dirty="0"/>
          </a:p>
        </p:txBody>
      </p:sp>
    </p:spTree>
    <p:extLst>
      <p:ext uri="{BB962C8B-B14F-4D97-AF65-F5344CB8AC3E}">
        <p14:creationId xmlns:p14="http://schemas.microsoft.com/office/powerpoint/2010/main" val="124742690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639822" y="2510155"/>
            <a:ext cx="3733799" cy="3686175"/>
          </a:xfrm>
        </p:spPr>
        <p:txBody>
          <a:bodyPr>
            <a:normAutofit/>
          </a:bodyPr>
          <a:lstStyle/>
          <a:p>
            <a:r>
              <a:rPr lang="en-US" sz="2400" dirty="0">
                <a:latin typeface="+mj-lt"/>
              </a:rPr>
              <a:t>Requirements</a:t>
            </a:r>
          </a:p>
          <a:p>
            <a:pPr lvl="1"/>
            <a:r>
              <a:rPr lang="en-US" sz="2000" dirty="0">
                <a:latin typeface="+mj-lt"/>
              </a:rPr>
              <a:t>Short range</a:t>
            </a:r>
          </a:p>
          <a:p>
            <a:pPr lvl="1"/>
            <a:r>
              <a:rPr lang="en-US" sz="2000" dirty="0">
                <a:latin typeface="+mj-lt"/>
              </a:rPr>
              <a:t>High data rate</a:t>
            </a:r>
          </a:p>
          <a:p>
            <a:pPr lvl="1"/>
            <a:r>
              <a:rPr lang="en-US" sz="2000" dirty="0">
                <a:latin typeface="+mj-lt"/>
              </a:rPr>
              <a:t>Small number of devices</a:t>
            </a:r>
            <a:endParaRPr lang="en-US" sz="2400" dirty="0">
              <a:latin typeface="+mj-lt"/>
            </a:endParaRPr>
          </a:p>
          <a:p>
            <a:r>
              <a:rPr lang="en-US" sz="2400" dirty="0">
                <a:latin typeface="+mj-lt"/>
              </a:rPr>
              <a:t>Common standards</a:t>
            </a:r>
          </a:p>
          <a:p>
            <a:pPr lvl="1"/>
            <a:r>
              <a:rPr lang="en-US" sz="2000" dirty="0">
                <a:latin typeface="+mj-lt"/>
              </a:rPr>
              <a:t>Bluetooth</a:t>
            </a:r>
          </a:p>
          <a:p>
            <a:pPr lvl="1"/>
            <a:r>
              <a:rPr lang="en-US" sz="2000" dirty="0">
                <a:latin typeface="+mj-lt"/>
              </a:rPr>
              <a:t>ZigBee</a:t>
            </a:r>
          </a:p>
          <a:p>
            <a:pPr lvl="1"/>
            <a:r>
              <a:rPr lang="en-US" sz="2000" dirty="0" err="1">
                <a:latin typeface="+mj-lt"/>
              </a:rPr>
              <a:t>WiFi</a:t>
            </a:r>
            <a:endParaRPr lang="en-US" sz="2000" dirty="0">
              <a:latin typeface="+mj-lt"/>
            </a:endParaRPr>
          </a:p>
        </p:txBody>
      </p:sp>
      <p:cxnSp>
        <p:nvCxnSpPr>
          <p:cNvPr id="4" name="Straight Connector 3"/>
          <p:cNvCxnSpPr/>
          <p:nvPr/>
        </p:nvCxnSpPr>
        <p:spPr>
          <a:xfrm>
            <a:off x="6175375" y="1349376"/>
            <a:ext cx="0" cy="5218399"/>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4" name="Text Placeholder 1"/>
          <p:cNvSpPr txBox="1">
            <a:spLocks/>
          </p:cNvSpPr>
          <p:nvPr/>
        </p:nvSpPr>
        <p:spPr>
          <a:xfrm>
            <a:off x="1981201" y="1824354"/>
            <a:ext cx="4016375" cy="685801"/>
          </a:xfrm>
          <a:prstGeom prst="rect">
            <a:avLst/>
          </a:prstGeom>
          <a:noFill/>
          <a:ln>
            <a:noFill/>
          </a:ln>
        </p:spPr>
        <p:txBody>
          <a:bodyPr vert="horz" lIns="91425" tIns="91425" rIns="91425" bIns="91425"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sz="2400" b="1" dirty="0">
                <a:latin typeface="+mj-lt"/>
              </a:rPr>
              <a:t>Indoor applications</a:t>
            </a:r>
          </a:p>
        </p:txBody>
      </p:sp>
      <p:sp>
        <p:nvSpPr>
          <p:cNvPr id="15" name="Text Placeholder 1"/>
          <p:cNvSpPr txBox="1">
            <a:spLocks/>
          </p:cNvSpPr>
          <p:nvPr/>
        </p:nvSpPr>
        <p:spPr>
          <a:xfrm>
            <a:off x="6815271" y="1790063"/>
            <a:ext cx="4697413" cy="754381"/>
          </a:xfrm>
          <a:prstGeom prst="rect">
            <a:avLst/>
          </a:prstGeom>
          <a:noFill/>
          <a:ln>
            <a:noFill/>
          </a:ln>
        </p:spPr>
        <p:txBody>
          <a:bodyPr vert="horz" lIns="91425" tIns="91425" rIns="91425" bIns="91425"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sz="2400" b="1" dirty="0">
                <a:latin typeface="+mj-lt"/>
              </a:rPr>
              <a:t>Outdoor applications</a:t>
            </a:r>
          </a:p>
        </p:txBody>
      </p:sp>
      <p:sp>
        <p:nvSpPr>
          <p:cNvPr id="16" name="Text Placeholder 1"/>
          <p:cNvSpPr txBox="1">
            <a:spLocks/>
          </p:cNvSpPr>
          <p:nvPr/>
        </p:nvSpPr>
        <p:spPr>
          <a:xfrm>
            <a:off x="6799330" y="2446019"/>
            <a:ext cx="4842335" cy="3814445"/>
          </a:xfrm>
          <a:prstGeom prst="rect">
            <a:avLst/>
          </a:prstGeom>
          <a:noFill/>
          <a:ln>
            <a:noFill/>
          </a:ln>
        </p:spPr>
        <p:txBody>
          <a:bodyPr vert="horz" lIns="91425" tIns="91425" rIns="91425" bIns="91425"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400" dirty="0">
                <a:latin typeface="+mj-lt"/>
              </a:rPr>
              <a:t>Requirements</a:t>
            </a:r>
          </a:p>
          <a:p>
            <a:pPr lvl="1"/>
            <a:r>
              <a:rPr lang="en-US" sz="2000" dirty="0">
                <a:latin typeface="+mj-lt"/>
              </a:rPr>
              <a:t>Long range</a:t>
            </a:r>
          </a:p>
          <a:p>
            <a:pPr lvl="1"/>
            <a:r>
              <a:rPr lang="en-US" sz="2000" dirty="0">
                <a:latin typeface="+mj-lt"/>
              </a:rPr>
              <a:t>Low data rate</a:t>
            </a:r>
          </a:p>
          <a:p>
            <a:pPr lvl="1"/>
            <a:r>
              <a:rPr lang="en-US" sz="2000" dirty="0">
                <a:latin typeface="+mj-lt"/>
              </a:rPr>
              <a:t>Large number of devices</a:t>
            </a:r>
          </a:p>
          <a:p>
            <a:r>
              <a:rPr lang="en-US" sz="2400" dirty="0">
                <a:latin typeface="+mj-lt"/>
              </a:rPr>
              <a:t>Common standards</a:t>
            </a:r>
          </a:p>
          <a:p>
            <a:pPr lvl="1"/>
            <a:r>
              <a:rPr lang="en-US" sz="2000" dirty="0">
                <a:latin typeface="+mj-lt"/>
              </a:rPr>
              <a:t>Sigfox/ FSK</a:t>
            </a:r>
          </a:p>
          <a:p>
            <a:pPr lvl="1"/>
            <a:r>
              <a:rPr lang="en-US" sz="2000" dirty="0">
                <a:latin typeface="+mj-lt"/>
              </a:rPr>
              <a:t>Narrow band LTE</a:t>
            </a:r>
          </a:p>
          <a:p>
            <a:pPr lvl="1"/>
            <a:r>
              <a:rPr lang="en-US" sz="2000" dirty="0">
                <a:latin typeface="+mj-lt"/>
              </a:rPr>
              <a:t>LoRa</a:t>
            </a:r>
          </a:p>
        </p:txBody>
      </p:sp>
      <p:sp>
        <p:nvSpPr>
          <p:cNvPr id="3" name="Title 1">
            <a:extLst>
              <a:ext uri="{FF2B5EF4-FFF2-40B4-BE49-F238E27FC236}">
                <a16:creationId xmlns:a16="http://schemas.microsoft.com/office/drawing/2014/main" id="{888E5B99-76AD-C0DC-26D3-E85D32F5E6A7}"/>
              </a:ext>
            </a:extLst>
          </p:cNvPr>
          <p:cNvSpPr>
            <a:spLocks noGrp="1"/>
          </p:cNvSpPr>
          <p:nvPr>
            <p:ph type="title"/>
          </p:nvPr>
        </p:nvSpPr>
        <p:spPr>
          <a:xfrm>
            <a:off x="212944" y="178910"/>
            <a:ext cx="11724359" cy="1325563"/>
          </a:xfrm>
        </p:spPr>
        <p:txBody>
          <a:bodyPr>
            <a:noAutofit/>
          </a:bodyPr>
          <a:lstStyle/>
          <a:p>
            <a:r>
              <a:rPr lang="en-US" sz="4400" b="0" dirty="0">
                <a:latin typeface="+mn-lt"/>
              </a:rPr>
              <a:t>Characteristics of common radio standards for IoT </a:t>
            </a:r>
          </a:p>
        </p:txBody>
      </p:sp>
    </p:spTree>
    <p:extLst>
      <p:ext uri="{BB962C8B-B14F-4D97-AF65-F5344CB8AC3E}">
        <p14:creationId xmlns:p14="http://schemas.microsoft.com/office/powerpoint/2010/main" val="2775385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8399" y="3296080"/>
            <a:ext cx="10855201" cy="1258094"/>
          </a:xfrm>
        </p:spPr>
        <p:txBody>
          <a:bodyPr>
            <a:normAutofit/>
          </a:bodyPr>
          <a:lstStyle/>
          <a:p>
            <a:pPr marL="0" indent="0" algn="ctr">
              <a:buNone/>
            </a:pPr>
            <a:r>
              <a:rPr lang="en-US" sz="4600" dirty="0">
                <a:latin typeface="+mj-lt"/>
              </a:rPr>
              <a:t>Radio standards for indoor applications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28</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4491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639822" y="2510155"/>
            <a:ext cx="3733799" cy="3686175"/>
          </a:xfrm>
        </p:spPr>
        <p:txBody>
          <a:bodyPr>
            <a:normAutofit/>
          </a:bodyPr>
          <a:lstStyle/>
          <a:p>
            <a:r>
              <a:rPr lang="en-US" sz="2400" dirty="0">
                <a:latin typeface="+mj-lt"/>
              </a:rPr>
              <a:t>Design requirements</a:t>
            </a:r>
          </a:p>
          <a:p>
            <a:pPr lvl="1"/>
            <a:r>
              <a:rPr lang="en-US" sz="2000" dirty="0">
                <a:latin typeface="+mj-lt"/>
              </a:rPr>
              <a:t>Short range</a:t>
            </a:r>
          </a:p>
          <a:p>
            <a:pPr lvl="1"/>
            <a:r>
              <a:rPr lang="en-US" sz="2000" dirty="0">
                <a:latin typeface="+mj-lt"/>
              </a:rPr>
              <a:t>High data rate</a:t>
            </a:r>
          </a:p>
          <a:p>
            <a:pPr lvl="1"/>
            <a:r>
              <a:rPr lang="en-US" sz="2000" dirty="0">
                <a:latin typeface="+mj-lt"/>
              </a:rPr>
              <a:t>Small number of devices</a:t>
            </a:r>
            <a:endParaRPr lang="en-US" sz="2400" dirty="0">
              <a:latin typeface="+mj-lt"/>
            </a:endParaRPr>
          </a:p>
          <a:p>
            <a:r>
              <a:rPr lang="en-US" sz="2400" dirty="0">
                <a:latin typeface="+mj-lt"/>
              </a:rPr>
              <a:t>Common radio standards</a:t>
            </a:r>
          </a:p>
          <a:p>
            <a:pPr lvl="1"/>
            <a:r>
              <a:rPr lang="en-US" sz="2000" b="1" dirty="0">
                <a:latin typeface="+mj-lt"/>
              </a:rPr>
              <a:t>Bluetooth</a:t>
            </a:r>
          </a:p>
          <a:p>
            <a:pPr lvl="1"/>
            <a:r>
              <a:rPr lang="en-US" sz="2000" b="1" dirty="0">
                <a:latin typeface="+mj-lt"/>
              </a:rPr>
              <a:t>ZigBee</a:t>
            </a:r>
          </a:p>
          <a:p>
            <a:pPr lvl="1"/>
            <a:r>
              <a:rPr lang="en-US" sz="2000" b="1" dirty="0" err="1">
                <a:latin typeface="+mj-lt"/>
              </a:rPr>
              <a:t>WiFi</a:t>
            </a:r>
            <a:endParaRPr lang="en-US" sz="2000" b="1" dirty="0">
              <a:latin typeface="+mj-lt"/>
            </a:endParaRPr>
          </a:p>
        </p:txBody>
      </p:sp>
      <p:cxnSp>
        <p:nvCxnSpPr>
          <p:cNvPr id="4" name="Straight Connector 3"/>
          <p:cNvCxnSpPr/>
          <p:nvPr/>
        </p:nvCxnSpPr>
        <p:spPr>
          <a:xfrm>
            <a:off x="6175375" y="1349376"/>
            <a:ext cx="0" cy="5218399"/>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4" name="Text Placeholder 1"/>
          <p:cNvSpPr txBox="1">
            <a:spLocks/>
          </p:cNvSpPr>
          <p:nvPr/>
        </p:nvSpPr>
        <p:spPr>
          <a:xfrm>
            <a:off x="1981201" y="1824354"/>
            <a:ext cx="4016375" cy="685801"/>
          </a:xfrm>
          <a:prstGeom prst="rect">
            <a:avLst/>
          </a:prstGeom>
          <a:noFill/>
          <a:ln>
            <a:noFill/>
          </a:ln>
        </p:spPr>
        <p:txBody>
          <a:bodyPr vert="horz" lIns="91425" tIns="91425" rIns="91425" bIns="91425"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sz="2400" b="1" dirty="0">
                <a:latin typeface="+mj-lt"/>
              </a:rPr>
              <a:t>Indoor applications</a:t>
            </a:r>
          </a:p>
        </p:txBody>
      </p:sp>
      <p:sp>
        <p:nvSpPr>
          <p:cNvPr id="15" name="Text Placeholder 1"/>
          <p:cNvSpPr txBox="1">
            <a:spLocks/>
          </p:cNvSpPr>
          <p:nvPr/>
        </p:nvSpPr>
        <p:spPr>
          <a:xfrm>
            <a:off x="6815271" y="1790063"/>
            <a:ext cx="4697413" cy="754381"/>
          </a:xfrm>
          <a:prstGeom prst="rect">
            <a:avLst/>
          </a:prstGeom>
          <a:noFill/>
          <a:ln>
            <a:noFill/>
          </a:ln>
        </p:spPr>
        <p:txBody>
          <a:bodyPr vert="horz" lIns="91425" tIns="91425" rIns="91425" bIns="91425"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sz="2400" b="1" dirty="0">
                <a:latin typeface="+mj-lt"/>
              </a:rPr>
              <a:t>Outdoor applications</a:t>
            </a:r>
          </a:p>
        </p:txBody>
      </p:sp>
      <p:sp>
        <p:nvSpPr>
          <p:cNvPr id="16" name="Text Placeholder 1"/>
          <p:cNvSpPr txBox="1">
            <a:spLocks/>
          </p:cNvSpPr>
          <p:nvPr/>
        </p:nvSpPr>
        <p:spPr>
          <a:xfrm>
            <a:off x="6799330" y="2446019"/>
            <a:ext cx="4842335" cy="3814445"/>
          </a:xfrm>
          <a:prstGeom prst="rect">
            <a:avLst/>
          </a:prstGeom>
          <a:noFill/>
          <a:ln>
            <a:noFill/>
          </a:ln>
        </p:spPr>
        <p:txBody>
          <a:bodyPr vert="horz" lIns="91425" tIns="91425" rIns="91425" bIns="91425"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400" dirty="0">
                <a:latin typeface="+mj-lt"/>
              </a:rPr>
              <a:t>Design requirements</a:t>
            </a:r>
          </a:p>
          <a:p>
            <a:pPr lvl="1"/>
            <a:r>
              <a:rPr lang="en-US" sz="2000" dirty="0">
                <a:latin typeface="+mj-lt"/>
              </a:rPr>
              <a:t>Long range</a:t>
            </a:r>
          </a:p>
          <a:p>
            <a:pPr lvl="1"/>
            <a:r>
              <a:rPr lang="en-US" sz="2000" dirty="0">
                <a:latin typeface="+mj-lt"/>
              </a:rPr>
              <a:t>Low data rate</a:t>
            </a:r>
          </a:p>
          <a:p>
            <a:pPr lvl="1"/>
            <a:r>
              <a:rPr lang="en-US" sz="2000" dirty="0">
                <a:latin typeface="+mj-lt"/>
              </a:rPr>
              <a:t>Large number of devices</a:t>
            </a:r>
          </a:p>
          <a:p>
            <a:r>
              <a:rPr lang="en-US" sz="2400" dirty="0">
                <a:latin typeface="+mj-lt"/>
              </a:rPr>
              <a:t>Common radio standards</a:t>
            </a:r>
          </a:p>
          <a:p>
            <a:pPr lvl="1"/>
            <a:r>
              <a:rPr lang="en-US" sz="2000" dirty="0">
                <a:latin typeface="+mj-lt"/>
              </a:rPr>
              <a:t>FSK (Sigfox?)</a:t>
            </a:r>
          </a:p>
          <a:p>
            <a:pPr lvl="1"/>
            <a:r>
              <a:rPr lang="en-US" sz="2000" dirty="0">
                <a:latin typeface="+mj-lt"/>
              </a:rPr>
              <a:t>Narrow band LTE</a:t>
            </a:r>
          </a:p>
          <a:p>
            <a:pPr lvl="1"/>
            <a:r>
              <a:rPr lang="en-US" sz="2000" dirty="0">
                <a:latin typeface="+mj-lt"/>
              </a:rPr>
              <a:t>LoRa</a:t>
            </a:r>
          </a:p>
        </p:txBody>
      </p:sp>
      <p:sp>
        <p:nvSpPr>
          <p:cNvPr id="3" name="Title 1">
            <a:extLst>
              <a:ext uri="{FF2B5EF4-FFF2-40B4-BE49-F238E27FC236}">
                <a16:creationId xmlns:a16="http://schemas.microsoft.com/office/drawing/2014/main" id="{888E5B99-76AD-C0DC-26D3-E85D32F5E6A7}"/>
              </a:ext>
            </a:extLst>
          </p:cNvPr>
          <p:cNvSpPr>
            <a:spLocks noGrp="1"/>
          </p:cNvSpPr>
          <p:nvPr>
            <p:ph type="title"/>
          </p:nvPr>
        </p:nvSpPr>
        <p:spPr>
          <a:xfrm>
            <a:off x="250521" y="178910"/>
            <a:ext cx="11554659" cy="1325563"/>
          </a:xfrm>
        </p:spPr>
        <p:txBody>
          <a:bodyPr>
            <a:noAutofit/>
          </a:bodyPr>
          <a:lstStyle/>
          <a:p>
            <a:r>
              <a:rPr lang="en-US" sz="4400" b="0" dirty="0">
                <a:latin typeface="+mn-lt"/>
              </a:rPr>
              <a:t>Characteristics of common radio standards for IoT </a:t>
            </a:r>
          </a:p>
        </p:txBody>
      </p:sp>
    </p:spTree>
    <p:extLst>
      <p:ext uri="{BB962C8B-B14F-4D97-AF65-F5344CB8AC3E}">
        <p14:creationId xmlns:p14="http://schemas.microsoft.com/office/powerpoint/2010/main" val="1812491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objectives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2758986"/>
          </a:xfrm>
        </p:spPr>
        <p:txBody>
          <a:bodyPr>
            <a:normAutofit/>
          </a:bodyPr>
          <a:lstStyle/>
          <a:p>
            <a:pPr marL="514350" indent="-514350">
              <a:buAutoNum type="arabicPeriod"/>
            </a:pPr>
            <a:r>
              <a:rPr lang="en-US" b="1" dirty="0">
                <a:latin typeface="+mj-lt"/>
              </a:rPr>
              <a:t>Major components and tasks of internet of things </a:t>
            </a:r>
          </a:p>
          <a:p>
            <a:pPr marL="514350" indent="-514350">
              <a:buAutoNum type="arabicPeriod"/>
            </a:pPr>
            <a:r>
              <a:rPr lang="en-US" dirty="0">
                <a:latin typeface="+mj-lt"/>
              </a:rPr>
              <a:t>History of wireless, and basics of radio waves and communication</a:t>
            </a:r>
          </a:p>
          <a:p>
            <a:pPr marL="514350" indent="-514350">
              <a:buAutoNum type="arabicPeriod"/>
            </a:pPr>
            <a:r>
              <a:rPr lang="en-US" dirty="0">
                <a:latin typeface="+mj-lt"/>
              </a:rPr>
              <a:t>Short range wireless standards for Internet of Things</a:t>
            </a:r>
          </a:p>
          <a:p>
            <a:pPr marL="514350" indent="-514350">
              <a:buAutoNum type="arabicPeriod"/>
            </a:pPr>
            <a:r>
              <a:rPr lang="en-US" dirty="0">
                <a:latin typeface="+mj-lt"/>
              </a:rPr>
              <a:t>Case study: Backscattering Bluetooth/</a:t>
            </a:r>
            <a:r>
              <a:rPr lang="en-US" dirty="0" err="1">
                <a:latin typeface="+mj-lt"/>
              </a:rPr>
              <a:t>WiFi</a:t>
            </a:r>
            <a:r>
              <a:rPr lang="en-US" dirty="0">
                <a:latin typeface="+mj-lt"/>
              </a:rPr>
              <a:t> compatible signals</a:t>
            </a:r>
          </a:p>
          <a:p>
            <a:pPr marL="0" indent="0">
              <a:buNone/>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3</a:t>
            </a:fld>
            <a:endParaRPr lang="sv-SE"/>
          </a:p>
        </p:txBody>
      </p:sp>
      <p:sp>
        <p:nvSpPr>
          <p:cNvPr id="3" name="Footer Placeholder 1">
            <a:extLst>
              <a:ext uri="{FF2B5EF4-FFF2-40B4-BE49-F238E27FC236}">
                <a16:creationId xmlns:a16="http://schemas.microsoft.com/office/drawing/2014/main" id="{69AAF3F5-6B28-9BF6-16DA-C519C437BA18}"/>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542688995"/>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Radio standard : ZigBee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0606051" cy="2129294"/>
          </a:xfrm>
        </p:spPr>
        <p:txBody>
          <a:bodyPr>
            <a:normAutofit/>
          </a:bodyPr>
          <a:lstStyle/>
          <a:p>
            <a:r>
              <a:rPr lang="en-US" dirty="0">
                <a:latin typeface="+mj-lt"/>
              </a:rPr>
              <a:t>Indoor applications; Focus home and industrial environments</a:t>
            </a:r>
          </a:p>
          <a:p>
            <a:pPr lvl="1"/>
            <a:r>
              <a:rPr lang="en-US" dirty="0">
                <a:latin typeface="+mj-lt"/>
              </a:rPr>
              <a:t>Environmental sensors; Medical devices; Household automation</a:t>
            </a:r>
          </a:p>
          <a:p>
            <a:r>
              <a:rPr lang="en-US" dirty="0">
                <a:latin typeface="+mj-lt"/>
              </a:rPr>
              <a:t>Low power, low cost and enables communication between devices</a:t>
            </a:r>
          </a:p>
          <a:p>
            <a:r>
              <a:rPr lang="en-US" dirty="0">
                <a:latin typeface="+mj-lt"/>
              </a:rPr>
              <a:t>Key capability; forming mesh for communication between devices</a:t>
            </a:r>
          </a:p>
          <a:p>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30</a:t>
            </a:fld>
            <a:endParaRPr lang="sv-SE"/>
          </a:p>
        </p:txBody>
      </p:sp>
      <p:sp>
        <p:nvSpPr>
          <p:cNvPr id="3" name="Shape 107">
            <a:extLst>
              <a:ext uri="{FF2B5EF4-FFF2-40B4-BE49-F238E27FC236}">
                <a16:creationId xmlns:a16="http://schemas.microsoft.com/office/drawing/2014/main" id="{1BE2FAFB-327D-2591-509D-652BA822A10E}"/>
              </a:ext>
            </a:extLst>
          </p:cNvPr>
          <p:cNvSpPr>
            <a:spLocks noChangeArrowheads="1"/>
          </p:cNvSpPr>
          <p:nvPr/>
        </p:nvSpPr>
        <p:spPr bwMode="auto">
          <a:xfrm>
            <a:off x="6566535" y="4023553"/>
            <a:ext cx="2435225" cy="2129294"/>
          </a:xfrm>
          <a:prstGeom prst="rect">
            <a:avLst/>
          </a:prstGeom>
          <a:blipFill dpi="0" rotWithShape="1">
            <a:blip r:embed="rId3"/>
            <a:srcRect/>
            <a:stretch>
              <a:fillRect/>
            </a:stretch>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3600">
                <a:solidFill>
                  <a:schemeClr val="tx1"/>
                </a:solidFill>
                <a:latin typeface="Times New Roman" charset="0"/>
                <a:ea typeface="ＭＳ Ｐゴシック" charset="-128"/>
              </a:defRPr>
            </a:lvl1pPr>
            <a:lvl2pPr marL="742950" indent="-285750">
              <a:defRPr sz="3600">
                <a:solidFill>
                  <a:schemeClr val="tx1"/>
                </a:solidFill>
                <a:latin typeface="Times New Roman" charset="0"/>
                <a:ea typeface="ＭＳ Ｐゴシック" charset="-128"/>
              </a:defRPr>
            </a:lvl2pPr>
            <a:lvl3pPr marL="1143000" indent="-228600">
              <a:defRPr sz="3600">
                <a:solidFill>
                  <a:schemeClr val="tx1"/>
                </a:solidFill>
                <a:latin typeface="Times New Roman" charset="0"/>
                <a:ea typeface="ＭＳ Ｐゴシック" charset="-128"/>
              </a:defRPr>
            </a:lvl3pPr>
            <a:lvl4pPr marL="1600200" indent="-228600">
              <a:defRPr sz="3600">
                <a:solidFill>
                  <a:schemeClr val="tx1"/>
                </a:solidFill>
                <a:latin typeface="Times New Roman" charset="0"/>
                <a:ea typeface="ＭＳ Ｐゴシック" charset="-128"/>
              </a:defRPr>
            </a:lvl4pPr>
            <a:lvl5pPr marL="2057400" indent="-228600">
              <a:defRPr sz="36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36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36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36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3600">
                <a:solidFill>
                  <a:schemeClr val="tx1"/>
                </a:solidFill>
                <a:latin typeface="Times New Roman" charset="0"/>
                <a:ea typeface="ＭＳ Ｐゴシック" charset="-128"/>
              </a:defRPr>
            </a:lvl9pPr>
          </a:lstStyle>
          <a:p>
            <a:endParaRPr lang="en-US" altLang="en-US"/>
          </a:p>
        </p:txBody>
      </p:sp>
      <p:pic>
        <p:nvPicPr>
          <p:cNvPr id="5" name="Picture 4" descr="Diagram&#10;&#10;Description automatically generated">
            <a:extLst>
              <a:ext uri="{FF2B5EF4-FFF2-40B4-BE49-F238E27FC236}">
                <a16:creationId xmlns:a16="http://schemas.microsoft.com/office/drawing/2014/main" id="{653DF8A9-A6ED-0EB3-1483-4524CEA96402}"/>
              </a:ext>
            </a:extLst>
          </p:cNvPr>
          <p:cNvPicPr>
            <a:picLocks noChangeAspect="1"/>
          </p:cNvPicPr>
          <p:nvPr/>
        </p:nvPicPr>
        <p:blipFill>
          <a:blip r:embed="rId4"/>
          <a:stretch>
            <a:fillRect/>
          </a:stretch>
        </p:blipFill>
        <p:spPr>
          <a:xfrm>
            <a:off x="3082517" y="4023553"/>
            <a:ext cx="2542949" cy="2614438"/>
          </a:xfrm>
          <a:prstGeom prst="rect">
            <a:avLst/>
          </a:prstGeom>
        </p:spPr>
      </p:pic>
    </p:spTree>
    <p:extLst>
      <p:ext uri="{BB962C8B-B14F-4D97-AF65-F5344CB8AC3E}">
        <p14:creationId xmlns:p14="http://schemas.microsoft.com/office/powerpoint/2010/main" val="2284811652"/>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13955" y="3896927"/>
            <a:ext cx="3200400" cy="21450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838200" y="415648"/>
            <a:ext cx="10764520" cy="1143000"/>
          </a:xfrm>
        </p:spPr>
        <p:txBody>
          <a:bodyPr>
            <a:noAutofit/>
          </a:bodyPr>
          <a:lstStyle/>
          <a:p>
            <a:r>
              <a:rPr lang="en-US" dirty="0">
                <a:latin typeface="+mn-lt"/>
              </a:rPr>
              <a:t>ZigBee devices (usually) operates in a mesh </a:t>
            </a:r>
          </a:p>
        </p:txBody>
      </p:sp>
      <p:sp>
        <p:nvSpPr>
          <p:cNvPr id="3" name="Content Placeholder 2"/>
          <p:cNvSpPr>
            <a:spLocks noGrp="1"/>
          </p:cNvSpPr>
          <p:nvPr>
            <p:ph idx="1"/>
          </p:nvPr>
        </p:nvSpPr>
        <p:spPr>
          <a:xfrm>
            <a:off x="838200" y="1715671"/>
            <a:ext cx="10515600" cy="4351338"/>
          </a:xfrm>
        </p:spPr>
        <p:txBody>
          <a:bodyPr>
            <a:normAutofit/>
          </a:bodyPr>
          <a:lstStyle/>
          <a:p>
            <a:r>
              <a:rPr lang="en-US" dirty="0">
                <a:latin typeface="+mj-lt"/>
              </a:rPr>
              <a:t>Mesh consists of many devices. Each device transmits its own data. However, some devices relay other devices sensor data.</a:t>
            </a:r>
          </a:p>
          <a:p>
            <a:pPr lvl="1"/>
            <a:r>
              <a:rPr lang="en-US" dirty="0">
                <a:latin typeface="+mj-lt"/>
              </a:rPr>
              <a:t>Extends transmission range, coverage, and reliability</a:t>
            </a:r>
          </a:p>
          <a:p>
            <a:r>
              <a:rPr lang="en-US" dirty="0">
                <a:latin typeface="+mj-lt"/>
              </a:rPr>
              <a:t>Multiple paths to destination. Network grows much larger than </a:t>
            </a:r>
            <a:r>
              <a:rPr lang="en-US" dirty="0" err="1">
                <a:latin typeface="+mj-lt"/>
              </a:rPr>
              <a:t>pont</a:t>
            </a:r>
            <a:r>
              <a:rPr lang="en-US" dirty="0">
                <a:latin typeface="+mj-lt"/>
              </a:rPr>
              <a:t>-to-point networks. The mesh is </a:t>
            </a:r>
            <a:r>
              <a:rPr lang="en-US" i="1" dirty="0">
                <a:latin typeface="+mj-lt"/>
              </a:rPr>
              <a:t>self-healing</a:t>
            </a:r>
            <a:r>
              <a:rPr lang="en-US" dirty="0">
                <a:latin typeface="+mj-lt"/>
              </a:rPr>
              <a:t> and </a:t>
            </a:r>
            <a:r>
              <a:rPr lang="en-US" i="1" dirty="0">
                <a:latin typeface="+mj-lt"/>
              </a:rPr>
              <a:t>self-forming</a:t>
            </a:r>
            <a:r>
              <a:rPr lang="en-US" dirty="0">
                <a:latin typeface="+mj-lt"/>
              </a:rPr>
              <a:t>. </a:t>
            </a:r>
          </a:p>
          <a:p>
            <a:pPr marL="0" indent="0">
              <a:buNone/>
            </a:pPr>
            <a:endParaRPr lang="en-US" sz="2500" dirty="0"/>
          </a:p>
        </p:txBody>
      </p:sp>
      <p:sp>
        <p:nvSpPr>
          <p:cNvPr id="4" name="Slide Number Placeholder 3"/>
          <p:cNvSpPr>
            <a:spLocks noGrp="1"/>
          </p:cNvSpPr>
          <p:nvPr>
            <p:ph type="sldNum" sz="quarter" idx="12"/>
          </p:nvPr>
        </p:nvSpPr>
        <p:spPr/>
        <p:txBody>
          <a:bodyPr/>
          <a:lstStyle/>
          <a:p>
            <a:fld id="{49475825-8C88-4DD3-A677-1BE97B512B9E}" type="slidenum">
              <a:rPr lang="en-US" smtClean="0"/>
              <a:pPr/>
              <a:t>31</a:t>
            </a:fld>
            <a:endParaRPr lang="en-US"/>
          </a:p>
        </p:txBody>
      </p:sp>
      <p:sp>
        <p:nvSpPr>
          <p:cNvPr id="6" name="TextBox 5"/>
          <p:cNvSpPr txBox="1"/>
          <p:nvPr/>
        </p:nvSpPr>
        <p:spPr>
          <a:xfrm>
            <a:off x="5943600" y="6488668"/>
            <a:ext cx="4937760" cy="369332"/>
          </a:xfrm>
          <a:prstGeom prst="rect">
            <a:avLst/>
          </a:prstGeom>
          <a:noFill/>
        </p:spPr>
        <p:txBody>
          <a:bodyPr wrap="square" rtlCol="0">
            <a:spAutoFit/>
          </a:bodyPr>
          <a:lstStyle/>
          <a:p>
            <a:pPr algn="r"/>
            <a:r>
              <a:rPr lang="en-US" sz="900" dirty="0"/>
              <a:t>Image Source:</a:t>
            </a:r>
            <a:br>
              <a:rPr lang="en-US" sz="900" dirty="0"/>
            </a:br>
            <a:r>
              <a:rPr lang="en-US" sz="900" dirty="0"/>
              <a:t>&lt;http://kf5czo.blogspot.com/2012/03/ham-radio-and-mesh-networks.html&gt;</a:t>
            </a:r>
          </a:p>
        </p:txBody>
      </p:sp>
      <p:sp>
        <p:nvSpPr>
          <p:cNvPr id="7" name="Shape 108">
            <a:extLst>
              <a:ext uri="{FF2B5EF4-FFF2-40B4-BE49-F238E27FC236}">
                <a16:creationId xmlns:a16="http://schemas.microsoft.com/office/drawing/2014/main" id="{6D307BD1-C892-9315-D3AA-0F48C0F898FD}"/>
              </a:ext>
            </a:extLst>
          </p:cNvPr>
          <p:cNvSpPr>
            <a:spLocks noChangeArrowheads="1"/>
          </p:cNvSpPr>
          <p:nvPr/>
        </p:nvSpPr>
        <p:spPr bwMode="auto">
          <a:xfrm>
            <a:off x="1310640" y="3891340"/>
            <a:ext cx="5121592" cy="2701617"/>
          </a:xfrm>
          <a:prstGeom prst="rect">
            <a:avLst/>
          </a:prstGeom>
          <a:blipFill dpi="0" rotWithShape="1">
            <a:blip r:embed="rId3"/>
            <a:srcRect/>
            <a:stretch>
              <a:fillRect/>
            </a:stretch>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3600">
                <a:solidFill>
                  <a:schemeClr val="tx1"/>
                </a:solidFill>
                <a:latin typeface="Times New Roman" charset="0"/>
                <a:ea typeface="ＭＳ Ｐゴシック" charset="-128"/>
              </a:defRPr>
            </a:lvl1pPr>
            <a:lvl2pPr marL="742950" indent="-285750">
              <a:defRPr sz="3600">
                <a:solidFill>
                  <a:schemeClr val="tx1"/>
                </a:solidFill>
                <a:latin typeface="Times New Roman" charset="0"/>
                <a:ea typeface="ＭＳ Ｐゴシック" charset="-128"/>
              </a:defRPr>
            </a:lvl2pPr>
            <a:lvl3pPr marL="1143000" indent="-228600">
              <a:defRPr sz="3600">
                <a:solidFill>
                  <a:schemeClr val="tx1"/>
                </a:solidFill>
                <a:latin typeface="Times New Roman" charset="0"/>
                <a:ea typeface="ＭＳ Ｐゴシック" charset="-128"/>
              </a:defRPr>
            </a:lvl3pPr>
            <a:lvl4pPr marL="1600200" indent="-228600">
              <a:defRPr sz="3600">
                <a:solidFill>
                  <a:schemeClr val="tx1"/>
                </a:solidFill>
                <a:latin typeface="Times New Roman" charset="0"/>
                <a:ea typeface="ＭＳ Ｐゴシック" charset="-128"/>
              </a:defRPr>
            </a:lvl4pPr>
            <a:lvl5pPr marL="2057400" indent="-228600">
              <a:defRPr sz="36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36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36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36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3600">
                <a:solidFill>
                  <a:schemeClr val="tx1"/>
                </a:solidFill>
                <a:latin typeface="Times New Roman" charset="0"/>
                <a:ea typeface="ＭＳ Ｐゴシック" charset="-128"/>
              </a:defRPr>
            </a:lvl9pPr>
          </a:lstStyle>
          <a:p>
            <a:endParaRPr lang="en-US" altLang="en-US"/>
          </a:p>
        </p:txBody>
      </p:sp>
    </p:spTree>
    <p:extLst>
      <p:ext uri="{BB962C8B-B14F-4D97-AF65-F5344CB8AC3E}">
        <p14:creationId xmlns:p14="http://schemas.microsoft.com/office/powerpoint/2010/main" val="2902003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Typical example of a ZigBee deployment</a:t>
            </a: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32</a:t>
            </a:fld>
            <a:endParaRPr lang="sv-SE"/>
          </a:p>
        </p:txBody>
      </p:sp>
      <p:pic>
        <p:nvPicPr>
          <p:cNvPr id="5" name="Picture 4">
            <a:extLst>
              <a:ext uri="{FF2B5EF4-FFF2-40B4-BE49-F238E27FC236}">
                <a16:creationId xmlns:a16="http://schemas.microsoft.com/office/drawing/2014/main" id="{4CF0E8A1-D5C4-D7F4-3B4B-A0C340D1B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283" y="1735699"/>
            <a:ext cx="6027434" cy="4620651"/>
          </a:xfrm>
          <a:prstGeom prst="rect">
            <a:avLst/>
          </a:prstGeom>
        </p:spPr>
      </p:pic>
    </p:spTree>
    <p:extLst>
      <p:ext uri="{BB962C8B-B14F-4D97-AF65-F5344CB8AC3E}">
        <p14:creationId xmlns:p14="http://schemas.microsoft.com/office/powerpoint/2010/main" val="2410814589"/>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Freeform: Shape 4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3" name="Freeform: Shape 4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239012"/>
          </a:xfrm>
        </p:spPr>
        <p:txBody>
          <a:bodyPr anchor="ctr">
            <a:normAutofit/>
          </a:bodyPr>
          <a:lstStyle/>
          <a:p>
            <a:r>
              <a:rPr lang="en-US" sz="2800"/>
              <a:t>ZigBee radio physical layer characteristics</a:t>
            </a:r>
          </a:p>
        </p:txBody>
      </p:sp>
      <p:sp>
        <p:nvSpPr>
          <p:cNvPr id="49" name="Rectangle 4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71093" y="2718054"/>
            <a:ext cx="4075435" cy="3445002"/>
          </a:xfrm>
        </p:spPr>
        <p:txBody>
          <a:bodyPr anchor="t">
            <a:normAutofit/>
          </a:bodyPr>
          <a:lstStyle/>
          <a:p>
            <a:r>
              <a:rPr lang="en-US" sz="1700" dirty="0">
                <a:latin typeface="+mj-lt"/>
              </a:rPr>
              <a:t>Operates in 2.4 GHz frequency band. Low power radios.</a:t>
            </a:r>
          </a:p>
          <a:p>
            <a:r>
              <a:rPr lang="en-US" altLang="en-US" sz="1700" dirty="0">
                <a:latin typeface="+mj-lt"/>
              </a:rPr>
              <a:t>Zigbee is built on top of 802.15.4</a:t>
            </a:r>
          </a:p>
          <a:p>
            <a:r>
              <a:rPr lang="en-US" altLang="en-US" sz="1700" dirty="0">
                <a:latin typeface="+mj-lt"/>
              </a:rPr>
              <a:t>Radio bands: 868MHz in Europe, 915MHz in US and Australia. 2.4GHz else worldwide.</a:t>
            </a:r>
          </a:p>
          <a:p>
            <a:r>
              <a:rPr lang="en-US" altLang="en-US" sz="1700" dirty="0">
                <a:latin typeface="+mj-lt"/>
              </a:rPr>
              <a:t>15 Channels, each 5 MHz Wide</a:t>
            </a:r>
          </a:p>
          <a:p>
            <a:r>
              <a:rPr lang="en-US" altLang="en-US" sz="1700" dirty="0">
                <a:latin typeface="+mj-lt"/>
              </a:rPr>
              <a:t>QPSK modulation scheme</a:t>
            </a:r>
          </a:p>
          <a:p>
            <a:r>
              <a:rPr lang="en-US" altLang="en-US" sz="1700" dirty="0">
                <a:latin typeface="+mj-lt"/>
              </a:rPr>
              <a:t>Low data-rate - 250 kbps, low power – few </a:t>
            </a:r>
            <a:r>
              <a:rPr lang="en-US" altLang="en-US" sz="1700" dirty="0" err="1">
                <a:latin typeface="+mj-lt"/>
              </a:rPr>
              <a:t>mW</a:t>
            </a:r>
            <a:endParaRPr lang="en-US" altLang="en-US" sz="1700" dirty="0">
              <a:latin typeface="+mj-lt"/>
            </a:endParaRPr>
          </a:p>
          <a:p>
            <a:endParaRPr lang="en-US" sz="1700" dirty="0">
              <a:latin typeface="+mj-lt"/>
            </a:endParaRPr>
          </a:p>
          <a:p>
            <a:pPr marL="0" indent="0">
              <a:buNone/>
            </a:pPr>
            <a:endParaRPr lang="en-US" sz="1700" dirty="0"/>
          </a:p>
        </p:txBody>
      </p:sp>
      <p:pic>
        <p:nvPicPr>
          <p:cNvPr id="10" name="Picture 9">
            <a:extLst>
              <a:ext uri="{FF2B5EF4-FFF2-40B4-BE49-F238E27FC236}">
                <a16:creationId xmlns:a16="http://schemas.microsoft.com/office/drawing/2014/main" id="{CC6F70B1-A61C-A4C3-6340-E683A1E01F31}"/>
              </a:ext>
            </a:extLst>
          </p:cNvPr>
          <p:cNvPicPr>
            <a:picLocks noChangeAspect="1"/>
          </p:cNvPicPr>
          <p:nvPr/>
        </p:nvPicPr>
        <p:blipFill rotWithShape="1">
          <a:blip r:embed="rId2" cstate="print"/>
          <a:srcRect l="356" r="-2" b="-2"/>
          <a:stretch/>
        </p:blipFill>
        <p:spPr>
          <a:xfrm>
            <a:off x="4901184" y="1351853"/>
            <a:ext cx="6922008" cy="4254877"/>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4" name="Slide Number Placeholder 3"/>
          <p:cNvSpPr>
            <a:spLocks noGrp="1"/>
          </p:cNvSpPr>
          <p:nvPr>
            <p:ph type="sldNum" sz="quarter" idx="12"/>
          </p:nvPr>
        </p:nvSpPr>
        <p:spPr>
          <a:xfrm>
            <a:off x="9695688" y="6356350"/>
            <a:ext cx="2121408" cy="365125"/>
          </a:xfrm>
        </p:spPr>
        <p:txBody>
          <a:bodyPr>
            <a:normAutofit/>
          </a:bodyPr>
          <a:lstStyle/>
          <a:p>
            <a:pPr>
              <a:spcAft>
                <a:spcPts val="600"/>
              </a:spcAft>
            </a:pPr>
            <a:fld id="{49475825-8C88-4DD3-A677-1BE97B512B9E}" type="slidenum">
              <a:rPr lang="en-US" sz="1200">
                <a:solidFill>
                  <a:schemeClr val="tx1">
                    <a:lumMod val="50000"/>
                    <a:lumOff val="50000"/>
                  </a:schemeClr>
                </a:solidFill>
              </a:rPr>
              <a:pPr>
                <a:spcAft>
                  <a:spcPts val="600"/>
                </a:spcAft>
              </a:pPr>
              <a:t>33</a:t>
            </a:fld>
            <a:endParaRPr lang="en-US" sz="1200">
              <a:solidFill>
                <a:schemeClr val="tx1">
                  <a:lumMod val="50000"/>
                  <a:lumOff val="50000"/>
                </a:schemeClr>
              </a:solidFill>
            </a:endParaRPr>
          </a:p>
        </p:txBody>
      </p:sp>
    </p:spTree>
    <p:extLst>
      <p:ext uri="{BB962C8B-B14F-4D97-AF65-F5344CB8AC3E}">
        <p14:creationId xmlns:p14="http://schemas.microsoft.com/office/powerpoint/2010/main" val="4145867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Radio standard : Bluetooth</a:t>
            </a:r>
          </a:p>
        </p:txBody>
      </p:sp>
      <p:graphicFrame>
        <p:nvGraphicFramePr>
          <p:cNvPr id="23" name="Content Placeholder 2">
            <a:extLst>
              <a:ext uri="{FF2B5EF4-FFF2-40B4-BE49-F238E27FC236}">
                <a16:creationId xmlns:a16="http://schemas.microsoft.com/office/drawing/2014/main" id="{62DE0166-5E01-0BFD-A9ED-4F7745381C4A}"/>
              </a:ext>
            </a:extLst>
          </p:cNvPr>
          <p:cNvGraphicFramePr>
            <a:graphicFrameLocks noGrp="1"/>
          </p:cNvGraphicFramePr>
          <p:nvPr>
            <p:ph idx="1"/>
          </p:nvPr>
        </p:nvGraphicFramePr>
        <p:xfrm>
          <a:off x="838199" y="1825625"/>
          <a:ext cx="10606051" cy="4346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34</a:t>
            </a:fld>
            <a:endParaRPr lang="sv-SE"/>
          </a:p>
        </p:txBody>
      </p:sp>
    </p:spTree>
    <p:extLst>
      <p:ext uri="{BB962C8B-B14F-4D97-AF65-F5344CB8AC3E}">
        <p14:creationId xmlns:p14="http://schemas.microsoft.com/office/powerpoint/2010/main" val="1800154029"/>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35</a:t>
            </a:fld>
            <a:endParaRPr lang="sv-SE"/>
          </a:p>
        </p:txBody>
      </p:sp>
      <p:grpSp>
        <p:nvGrpSpPr>
          <p:cNvPr id="12" name="Group 11">
            <a:extLst>
              <a:ext uri="{FF2B5EF4-FFF2-40B4-BE49-F238E27FC236}">
                <a16:creationId xmlns:a16="http://schemas.microsoft.com/office/drawing/2014/main" id="{9F2C8DCD-DD16-4C1E-8FB8-4B4D3313E0B7}"/>
              </a:ext>
            </a:extLst>
          </p:cNvPr>
          <p:cNvGrpSpPr/>
          <p:nvPr/>
        </p:nvGrpSpPr>
        <p:grpSpPr>
          <a:xfrm>
            <a:off x="1130141" y="1998589"/>
            <a:ext cx="3216678" cy="1195659"/>
            <a:chOff x="838200" y="3720988"/>
            <a:chExt cx="6349956" cy="2548426"/>
          </a:xfrm>
        </p:grpSpPr>
        <p:pic>
          <p:nvPicPr>
            <p:cNvPr id="16" name="Picture 15">
              <a:extLst>
                <a:ext uri="{FF2B5EF4-FFF2-40B4-BE49-F238E27FC236}">
                  <a16:creationId xmlns:a16="http://schemas.microsoft.com/office/drawing/2014/main" id="{0DDDC0A8-BA52-41AD-AD1A-C2429B3692B1}"/>
                </a:ext>
              </a:extLst>
            </p:cNvPr>
            <p:cNvPicPr>
              <a:picLocks noChangeAspect="1"/>
            </p:cNvPicPr>
            <p:nvPr/>
          </p:nvPicPr>
          <p:blipFill>
            <a:blip r:embed="rId3"/>
            <a:stretch>
              <a:fillRect/>
            </a:stretch>
          </p:blipFill>
          <p:spPr>
            <a:xfrm>
              <a:off x="838200" y="3720988"/>
              <a:ext cx="3599308" cy="1889637"/>
            </a:xfrm>
            <a:prstGeom prst="rect">
              <a:avLst/>
            </a:prstGeom>
          </p:spPr>
        </p:pic>
        <p:sp>
          <p:nvSpPr>
            <p:cNvPr id="17" name="TextBox 16">
              <a:extLst>
                <a:ext uri="{FF2B5EF4-FFF2-40B4-BE49-F238E27FC236}">
                  <a16:creationId xmlns:a16="http://schemas.microsoft.com/office/drawing/2014/main" id="{C01B59D0-0B8E-427C-9178-1C1C27F009BD}"/>
                </a:ext>
              </a:extLst>
            </p:cNvPr>
            <p:cNvSpPr txBox="1"/>
            <p:nvPr/>
          </p:nvSpPr>
          <p:spPr>
            <a:xfrm>
              <a:off x="984249" y="5735997"/>
              <a:ext cx="3288148" cy="521703"/>
            </a:xfrm>
            <a:prstGeom prst="rect">
              <a:avLst/>
            </a:prstGeom>
            <a:noFill/>
          </p:spPr>
          <p:txBody>
            <a:bodyPr wrap="square" rtlCol="0">
              <a:spAutoFit/>
            </a:bodyPr>
            <a:lstStyle/>
            <a:p>
              <a:pPr algn="ctr"/>
              <a:r>
                <a:rPr lang="en-US" sz="1400" dirty="0">
                  <a:latin typeface="+mj-lt"/>
                </a:rPr>
                <a:t>Google nest thermostat</a:t>
              </a:r>
            </a:p>
          </p:txBody>
        </p:sp>
        <p:pic>
          <p:nvPicPr>
            <p:cNvPr id="18" name="Picture 17">
              <a:extLst>
                <a:ext uri="{FF2B5EF4-FFF2-40B4-BE49-F238E27FC236}">
                  <a16:creationId xmlns:a16="http://schemas.microsoft.com/office/drawing/2014/main" id="{9E194171-A145-4338-B1E1-91068904527A}"/>
                </a:ext>
              </a:extLst>
            </p:cNvPr>
            <p:cNvPicPr>
              <a:picLocks noChangeAspect="1"/>
            </p:cNvPicPr>
            <p:nvPr/>
          </p:nvPicPr>
          <p:blipFill>
            <a:blip r:embed="rId4"/>
            <a:stretch>
              <a:fillRect/>
            </a:stretch>
          </p:blipFill>
          <p:spPr>
            <a:xfrm>
              <a:off x="4779671" y="3792371"/>
              <a:ext cx="1940719" cy="1940720"/>
            </a:xfrm>
            <a:prstGeom prst="rect">
              <a:avLst/>
            </a:prstGeom>
          </p:spPr>
        </p:pic>
        <p:sp>
          <p:nvSpPr>
            <p:cNvPr id="19" name="TextBox 18">
              <a:extLst>
                <a:ext uri="{FF2B5EF4-FFF2-40B4-BE49-F238E27FC236}">
                  <a16:creationId xmlns:a16="http://schemas.microsoft.com/office/drawing/2014/main" id="{CC140751-0C88-4760-9C0C-CB471F3119E5}"/>
                </a:ext>
              </a:extLst>
            </p:cNvPr>
            <p:cNvSpPr txBox="1"/>
            <p:nvPr/>
          </p:nvSpPr>
          <p:spPr>
            <a:xfrm>
              <a:off x="4311902" y="5747711"/>
              <a:ext cx="2876254" cy="521703"/>
            </a:xfrm>
            <a:prstGeom prst="rect">
              <a:avLst/>
            </a:prstGeom>
            <a:noFill/>
          </p:spPr>
          <p:txBody>
            <a:bodyPr wrap="square" rtlCol="0">
              <a:spAutoFit/>
            </a:bodyPr>
            <a:lstStyle/>
            <a:p>
              <a:pPr algn="ctr"/>
              <a:r>
                <a:rPr lang="en-US" sz="1400" dirty="0">
                  <a:latin typeface="+mj-lt"/>
                </a:rPr>
                <a:t>Fitbit activity tracker</a:t>
              </a:r>
            </a:p>
          </p:txBody>
        </p:sp>
      </p:grpSp>
      <p:pic>
        <p:nvPicPr>
          <p:cNvPr id="20" name="Picture 19">
            <a:extLst>
              <a:ext uri="{FF2B5EF4-FFF2-40B4-BE49-F238E27FC236}">
                <a16:creationId xmlns:a16="http://schemas.microsoft.com/office/drawing/2014/main" id="{6DC2C66B-72C8-46ED-B50B-3396EDDD258E}"/>
              </a:ext>
            </a:extLst>
          </p:cNvPr>
          <p:cNvPicPr>
            <a:picLocks noChangeAspect="1"/>
          </p:cNvPicPr>
          <p:nvPr/>
        </p:nvPicPr>
        <p:blipFill>
          <a:blip r:embed="rId5"/>
          <a:stretch>
            <a:fillRect/>
          </a:stretch>
        </p:blipFill>
        <p:spPr>
          <a:xfrm>
            <a:off x="9058103" y="4221184"/>
            <a:ext cx="1646713" cy="1240524"/>
          </a:xfrm>
          <a:prstGeom prst="rect">
            <a:avLst/>
          </a:prstGeom>
        </p:spPr>
      </p:pic>
      <p:sp>
        <p:nvSpPr>
          <p:cNvPr id="21" name="TextBox 20">
            <a:extLst>
              <a:ext uri="{FF2B5EF4-FFF2-40B4-BE49-F238E27FC236}">
                <a16:creationId xmlns:a16="http://schemas.microsoft.com/office/drawing/2014/main" id="{BDC699E5-A5E9-455A-8104-D7294EE0FEFA}"/>
              </a:ext>
            </a:extLst>
          </p:cNvPr>
          <p:cNvSpPr txBox="1"/>
          <p:nvPr/>
        </p:nvSpPr>
        <p:spPr>
          <a:xfrm>
            <a:off x="9058102" y="5439999"/>
            <a:ext cx="1719167" cy="307777"/>
          </a:xfrm>
          <a:prstGeom prst="rect">
            <a:avLst/>
          </a:prstGeom>
          <a:noFill/>
        </p:spPr>
        <p:txBody>
          <a:bodyPr wrap="square" rtlCol="0">
            <a:spAutoFit/>
          </a:bodyPr>
          <a:lstStyle/>
          <a:p>
            <a:r>
              <a:rPr lang="en-US" sz="1400" dirty="0">
                <a:latin typeface="+mj-lt"/>
              </a:rPr>
              <a:t>BLE proximity beacon</a:t>
            </a:r>
          </a:p>
        </p:txBody>
      </p:sp>
      <p:pic>
        <p:nvPicPr>
          <p:cNvPr id="24" name="Picture 23" descr="A picture containing logo&#10;&#10;Description automatically generated">
            <a:extLst>
              <a:ext uri="{FF2B5EF4-FFF2-40B4-BE49-F238E27FC236}">
                <a16:creationId xmlns:a16="http://schemas.microsoft.com/office/drawing/2014/main" id="{1A32E755-ECBD-4E51-AFC8-CD1DF3304CDB}"/>
              </a:ext>
            </a:extLst>
          </p:cNvPr>
          <p:cNvPicPr>
            <a:picLocks noChangeAspect="1"/>
          </p:cNvPicPr>
          <p:nvPr/>
        </p:nvPicPr>
        <p:blipFill>
          <a:blip r:embed="rId6"/>
          <a:stretch>
            <a:fillRect/>
          </a:stretch>
        </p:blipFill>
        <p:spPr>
          <a:xfrm>
            <a:off x="4764792" y="2056840"/>
            <a:ext cx="1918504" cy="1079158"/>
          </a:xfrm>
          <a:prstGeom prst="rect">
            <a:avLst/>
          </a:prstGeom>
        </p:spPr>
      </p:pic>
      <p:sp>
        <p:nvSpPr>
          <p:cNvPr id="25" name="TextBox 24">
            <a:extLst>
              <a:ext uri="{FF2B5EF4-FFF2-40B4-BE49-F238E27FC236}">
                <a16:creationId xmlns:a16="http://schemas.microsoft.com/office/drawing/2014/main" id="{F277D651-C370-49FD-B347-17CE1E85B867}"/>
              </a:ext>
            </a:extLst>
          </p:cNvPr>
          <p:cNvSpPr txBox="1"/>
          <p:nvPr/>
        </p:nvSpPr>
        <p:spPr>
          <a:xfrm>
            <a:off x="5110100" y="3112754"/>
            <a:ext cx="1210544" cy="307777"/>
          </a:xfrm>
          <a:prstGeom prst="rect">
            <a:avLst/>
          </a:prstGeom>
          <a:noFill/>
        </p:spPr>
        <p:txBody>
          <a:bodyPr wrap="square" rtlCol="0">
            <a:spAutoFit/>
          </a:bodyPr>
          <a:lstStyle/>
          <a:p>
            <a:r>
              <a:rPr lang="en-US" sz="1400" dirty="0">
                <a:latin typeface="+mj-lt"/>
              </a:rPr>
              <a:t>Apple </a:t>
            </a:r>
            <a:r>
              <a:rPr lang="en-US" sz="1400" dirty="0" err="1">
                <a:latin typeface="+mj-lt"/>
              </a:rPr>
              <a:t>airpods</a:t>
            </a:r>
            <a:endParaRPr lang="en-US" sz="1400" dirty="0">
              <a:latin typeface="+mj-lt"/>
            </a:endParaRPr>
          </a:p>
        </p:txBody>
      </p:sp>
      <p:pic>
        <p:nvPicPr>
          <p:cNvPr id="26" name="Picture 25">
            <a:extLst>
              <a:ext uri="{FF2B5EF4-FFF2-40B4-BE49-F238E27FC236}">
                <a16:creationId xmlns:a16="http://schemas.microsoft.com/office/drawing/2014/main" id="{E1260D0C-7E74-4E5B-8F63-ECEAA9428EEF}"/>
              </a:ext>
            </a:extLst>
          </p:cNvPr>
          <p:cNvPicPr>
            <a:picLocks noChangeAspect="1"/>
          </p:cNvPicPr>
          <p:nvPr/>
        </p:nvPicPr>
        <p:blipFill>
          <a:blip r:embed="rId7"/>
          <a:stretch>
            <a:fillRect/>
          </a:stretch>
        </p:blipFill>
        <p:spPr>
          <a:xfrm>
            <a:off x="7245132" y="2108001"/>
            <a:ext cx="1033463" cy="1033463"/>
          </a:xfrm>
          <a:prstGeom prst="rect">
            <a:avLst/>
          </a:prstGeom>
        </p:spPr>
      </p:pic>
      <p:sp>
        <p:nvSpPr>
          <p:cNvPr id="29" name="TextBox 28">
            <a:extLst>
              <a:ext uri="{FF2B5EF4-FFF2-40B4-BE49-F238E27FC236}">
                <a16:creationId xmlns:a16="http://schemas.microsoft.com/office/drawing/2014/main" id="{D42DB19B-5F5C-40EF-9DCD-ED7D833B438B}"/>
              </a:ext>
            </a:extLst>
          </p:cNvPr>
          <p:cNvSpPr txBox="1"/>
          <p:nvPr/>
        </p:nvSpPr>
        <p:spPr>
          <a:xfrm>
            <a:off x="7156591" y="3118077"/>
            <a:ext cx="1210544" cy="307777"/>
          </a:xfrm>
          <a:prstGeom prst="rect">
            <a:avLst/>
          </a:prstGeom>
          <a:noFill/>
        </p:spPr>
        <p:txBody>
          <a:bodyPr wrap="square" rtlCol="0">
            <a:spAutoFit/>
          </a:bodyPr>
          <a:lstStyle/>
          <a:p>
            <a:r>
              <a:rPr lang="en-US" sz="1400" dirty="0">
                <a:latin typeface="+mj-lt"/>
              </a:rPr>
              <a:t>Smart speaker</a:t>
            </a:r>
          </a:p>
        </p:txBody>
      </p:sp>
      <p:pic>
        <p:nvPicPr>
          <p:cNvPr id="31" name="Picture 30" descr="A picture containing building, outdoor, brick, electronics&#10;&#10;Description automatically generated">
            <a:extLst>
              <a:ext uri="{FF2B5EF4-FFF2-40B4-BE49-F238E27FC236}">
                <a16:creationId xmlns:a16="http://schemas.microsoft.com/office/drawing/2014/main" id="{FFD99378-D958-4635-9824-B17BB3ED5C0F}"/>
              </a:ext>
            </a:extLst>
          </p:cNvPr>
          <p:cNvPicPr>
            <a:picLocks noChangeAspect="1"/>
          </p:cNvPicPr>
          <p:nvPr/>
        </p:nvPicPr>
        <p:blipFill>
          <a:blip r:embed="rId8"/>
          <a:stretch>
            <a:fillRect/>
          </a:stretch>
        </p:blipFill>
        <p:spPr>
          <a:xfrm>
            <a:off x="8840430" y="2115455"/>
            <a:ext cx="1550198" cy="1033465"/>
          </a:xfrm>
          <a:prstGeom prst="rect">
            <a:avLst/>
          </a:prstGeom>
        </p:spPr>
      </p:pic>
      <p:sp>
        <p:nvSpPr>
          <p:cNvPr id="32" name="TextBox 31">
            <a:extLst>
              <a:ext uri="{FF2B5EF4-FFF2-40B4-BE49-F238E27FC236}">
                <a16:creationId xmlns:a16="http://schemas.microsoft.com/office/drawing/2014/main" id="{7E7803A0-D40A-4EAD-96B0-80FDA7CF613A}"/>
              </a:ext>
            </a:extLst>
          </p:cNvPr>
          <p:cNvSpPr txBox="1"/>
          <p:nvPr/>
        </p:nvSpPr>
        <p:spPr>
          <a:xfrm>
            <a:off x="9028831" y="3161244"/>
            <a:ext cx="1210544" cy="307777"/>
          </a:xfrm>
          <a:prstGeom prst="rect">
            <a:avLst/>
          </a:prstGeom>
          <a:noFill/>
        </p:spPr>
        <p:txBody>
          <a:bodyPr wrap="square" rtlCol="0">
            <a:spAutoFit/>
          </a:bodyPr>
          <a:lstStyle/>
          <a:p>
            <a:r>
              <a:rPr lang="en-US" sz="1400" dirty="0">
                <a:latin typeface="+mj-lt"/>
              </a:rPr>
              <a:t>Ring doorbell</a:t>
            </a:r>
          </a:p>
        </p:txBody>
      </p:sp>
      <p:pic>
        <p:nvPicPr>
          <p:cNvPr id="38" name="Picture 37" descr="A white video game controller&#10;&#10;Description automatically generated with low confidence">
            <a:extLst>
              <a:ext uri="{FF2B5EF4-FFF2-40B4-BE49-F238E27FC236}">
                <a16:creationId xmlns:a16="http://schemas.microsoft.com/office/drawing/2014/main" id="{BCB21C8D-36E9-4F8C-91D0-7871CB575724}"/>
              </a:ext>
            </a:extLst>
          </p:cNvPr>
          <p:cNvPicPr>
            <a:picLocks noChangeAspect="1"/>
          </p:cNvPicPr>
          <p:nvPr/>
        </p:nvPicPr>
        <p:blipFill>
          <a:blip r:embed="rId9"/>
          <a:stretch>
            <a:fillRect/>
          </a:stretch>
        </p:blipFill>
        <p:spPr>
          <a:xfrm>
            <a:off x="1487184" y="4223548"/>
            <a:ext cx="1669885" cy="1252414"/>
          </a:xfrm>
          <a:prstGeom prst="rect">
            <a:avLst/>
          </a:prstGeom>
        </p:spPr>
      </p:pic>
      <p:sp>
        <p:nvSpPr>
          <p:cNvPr id="39" name="TextBox 38">
            <a:extLst>
              <a:ext uri="{FF2B5EF4-FFF2-40B4-BE49-F238E27FC236}">
                <a16:creationId xmlns:a16="http://schemas.microsoft.com/office/drawing/2014/main" id="{8995F1C6-CFD9-4254-B6E8-5A71F5ECA79B}"/>
              </a:ext>
            </a:extLst>
          </p:cNvPr>
          <p:cNvSpPr txBox="1"/>
          <p:nvPr/>
        </p:nvSpPr>
        <p:spPr>
          <a:xfrm>
            <a:off x="1267359" y="5537872"/>
            <a:ext cx="2181225" cy="307777"/>
          </a:xfrm>
          <a:prstGeom prst="rect">
            <a:avLst/>
          </a:prstGeom>
          <a:noFill/>
        </p:spPr>
        <p:txBody>
          <a:bodyPr wrap="square" rtlCol="0">
            <a:spAutoFit/>
          </a:bodyPr>
          <a:lstStyle/>
          <a:p>
            <a:r>
              <a:rPr lang="en-US" sz="1400" dirty="0">
                <a:latin typeface="+mj-lt"/>
              </a:rPr>
              <a:t>Xiaomi temperature sensor</a:t>
            </a:r>
          </a:p>
        </p:txBody>
      </p:sp>
      <p:pic>
        <p:nvPicPr>
          <p:cNvPr id="41" name="Picture 40" descr="Graphical user interface&#10;&#10;Description automatically generated">
            <a:extLst>
              <a:ext uri="{FF2B5EF4-FFF2-40B4-BE49-F238E27FC236}">
                <a16:creationId xmlns:a16="http://schemas.microsoft.com/office/drawing/2014/main" id="{2103DAF2-5FFE-4A9F-9AB5-D70694A8AB45}"/>
              </a:ext>
            </a:extLst>
          </p:cNvPr>
          <p:cNvPicPr>
            <a:picLocks noChangeAspect="1"/>
          </p:cNvPicPr>
          <p:nvPr/>
        </p:nvPicPr>
        <p:blipFill>
          <a:blip r:embed="rId10"/>
          <a:stretch>
            <a:fillRect/>
          </a:stretch>
        </p:blipFill>
        <p:spPr>
          <a:xfrm>
            <a:off x="4192385" y="4103054"/>
            <a:ext cx="1588707" cy="1588707"/>
          </a:xfrm>
          <a:prstGeom prst="rect">
            <a:avLst/>
          </a:prstGeom>
        </p:spPr>
      </p:pic>
      <p:sp>
        <p:nvSpPr>
          <p:cNvPr id="42" name="Title 1">
            <a:extLst>
              <a:ext uri="{FF2B5EF4-FFF2-40B4-BE49-F238E27FC236}">
                <a16:creationId xmlns:a16="http://schemas.microsoft.com/office/drawing/2014/main" id="{B3B5D038-2505-4F96-AC7C-2982874A6DB8}"/>
              </a:ext>
            </a:extLst>
          </p:cNvPr>
          <p:cNvSpPr>
            <a:spLocks noGrp="1"/>
          </p:cNvSpPr>
          <p:nvPr>
            <p:ph type="title"/>
          </p:nvPr>
        </p:nvSpPr>
        <p:spPr>
          <a:xfrm>
            <a:off x="787710" y="350838"/>
            <a:ext cx="10916609" cy="1325563"/>
          </a:xfrm>
        </p:spPr>
        <p:txBody>
          <a:bodyPr>
            <a:normAutofit/>
          </a:bodyPr>
          <a:lstStyle/>
          <a:p>
            <a:r>
              <a:rPr lang="en-US" dirty="0">
                <a:latin typeface="+mn-lt"/>
              </a:rPr>
              <a:t>Bluetooth devices are all around us... </a:t>
            </a:r>
            <a:endParaRPr lang="en-US" b="1" dirty="0">
              <a:latin typeface="+mn-lt"/>
            </a:endParaRPr>
          </a:p>
        </p:txBody>
      </p:sp>
      <p:sp>
        <p:nvSpPr>
          <p:cNvPr id="43" name="TextBox 42">
            <a:extLst>
              <a:ext uri="{FF2B5EF4-FFF2-40B4-BE49-F238E27FC236}">
                <a16:creationId xmlns:a16="http://schemas.microsoft.com/office/drawing/2014/main" id="{06489C97-B72E-44DF-A527-0E6136622DEC}"/>
              </a:ext>
            </a:extLst>
          </p:cNvPr>
          <p:cNvSpPr txBox="1"/>
          <p:nvPr/>
        </p:nvSpPr>
        <p:spPr>
          <a:xfrm>
            <a:off x="4094037" y="5537872"/>
            <a:ext cx="1785401" cy="307777"/>
          </a:xfrm>
          <a:prstGeom prst="rect">
            <a:avLst/>
          </a:prstGeom>
          <a:noFill/>
        </p:spPr>
        <p:txBody>
          <a:bodyPr wrap="square" rtlCol="0">
            <a:spAutoFit/>
          </a:bodyPr>
          <a:lstStyle/>
          <a:p>
            <a:r>
              <a:rPr lang="en-US" sz="1400" dirty="0">
                <a:latin typeface="+mj-lt"/>
              </a:rPr>
              <a:t>Philips hue smart bulb</a:t>
            </a:r>
          </a:p>
        </p:txBody>
      </p:sp>
      <p:pic>
        <p:nvPicPr>
          <p:cNvPr id="45" name="Picture 44" descr="A picture containing text, person&#10;&#10;Description automatically generated">
            <a:extLst>
              <a:ext uri="{FF2B5EF4-FFF2-40B4-BE49-F238E27FC236}">
                <a16:creationId xmlns:a16="http://schemas.microsoft.com/office/drawing/2014/main" id="{DD842B8A-528D-4FE7-A94F-FC6AE49468F4}"/>
              </a:ext>
            </a:extLst>
          </p:cNvPr>
          <p:cNvPicPr>
            <a:picLocks noChangeAspect="1"/>
          </p:cNvPicPr>
          <p:nvPr/>
        </p:nvPicPr>
        <p:blipFill>
          <a:blip r:embed="rId11"/>
          <a:stretch>
            <a:fillRect/>
          </a:stretch>
        </p:blipFill>
        <p:spPr>
          <a:xfrm>
            <a:off x="6524893" y="4223548"/>
            <a:ext cx="1793280" cy="1145780"/>
          </a:xfrm>
          <a:prstGeom prst="rect">
            <a:avLst/>
          </a:prstGeom>
        </p:spPr>
      </p:pic>
      <p:sp>
        <p:nvSpPr>
          <p:cNvPr id="46" name="TextBox 45">
            <a:extLst>
              <a:ext uri="{FF2B5EF4-FFF2-40B4-BE49-F238E27FC236}">
                <a16:creationId xmlns:a16="http://schemas.microsoft.com/office/drawing/2014/main" id="{64FE7DE0-C5DA-4CEF-963F-7CB4E60F7297}"/>
              </a:ext>
            </a:extLst>
          </p:cNvPr>
          <p:cNvSpPr txBox="1"/>
          <p:nvPr/>
        </p:nvSpPr>
        <p:spPr>
          <a:xfrm>
            <a:off x="6792919" y="5479791"/>
            <a:ext cx="1257227" cy="307777"/>
          </a:xfrm>
          <a:prstGeom prst="rect">
            <a:avLst/>
          </a:prstGeom>
          <a:noFill/>
        </p:spPr>
        <p:txBody>
          <a:bodyPr wrap="square" rtlCol="0">
            <a:spAutoFit/>
          </a:bodyPr>
          <a:lstStyle/>
          <a:p>
            <a:r>
              <a:rPr lang="en-US" sz="1400" dirty="0">
                <a:latin typeface="+mj-lt"/>
              </a:rPr>
              <a:t>Smart badges</a:t>
            </a:r>
          </a:p>
        </p:txBody>
      </p:sp>
      <p:sp>
        <p:nvSpPr>
          <p:cNvPr id="2" name="Footer Placeholder 1">
            <a:extLst>
              <a:ext uri="{FF2B5EF4-FFF2-40B4-BE49-F238E27FC236}">
                <a16:creationId xmlns:a16="http://schemas.microsoft.com/office/drawing/2014/main" id="{02BC900A-8CA7-4B91-B18D-87B042E7976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87804969"/>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08FA0-3A8F-4AFF-89AD-9F2EE6B1F34C}"/>
              </a:ext>
            </a:extLst>
          </p:cNvPr>
          <p:cNvSpPr>
            <a:spLocks noGrp="1"/>
          </p:cNvSpPr>
          <p:nvPr>
            <p:ph type="title"/>
          </p:nvPr>
        </p:nvSpPr>
        <p:spPr>
          <a:xfrm>
            <a:off x="944091" y="168617"/>
            <a:ext cx="9382747" cy="936985"/>
          </a:xfrm>
        </p:spPr>
        <p:txBody>
          <a:bodyPr/>
          <a:lstStyle/>
          <a:p>
            <a:r>
              <a:rPr lang="en-US" dirty="0">
                <a:latin typeface="+mn-lt"/>
              </a:rPr>
              <a:t>Bluetooth  network topology</a:t>
            </a:r>
          </a:p>
        </p:txBody>
      </p:sp>
      <p:sp>
        <p:nvSpPr>
          <p:cNvPr id="4" name="Slide Number Placeholder 3">
            <a:extLst>
              <a:ext uri="{FF2B5EF4-FFF2-40B4-BE49-F238E27FC236}">
                <a16:creationId xmlns:a16="http://schemas.microsoft.com/office/drawing/2014/main" id="{F8F33ABB-34F6-4A51-B7BD-2CA009851854}"/>
              </a:ext>
            </a:extLst>
          </p:cNvPr>
          <p:cNvSpPr>
            <a:spLocks noGrp="1"/>
          </p:cNvSpPr>
          <p:nvPr>
            <p:ph type="sldNum" sz="quarter" idx="12"/>
          </p:nvPr>
        </p:nvSpPr>
        <p:spPr/>
        <p:txBody>
          <a:bodyPr/>
          <a:lstStyle/>
          <a:p>
            <a:fld id="{0778C724-3839-4D76-A707-B4C23905D055}" type="slidenum">
              <a:rPr lang="en-US" smtClean="0"/>
              <a:t>36</a:t>
            </a:fld>
            <a:endParaRPr lang="en-US"/>
          </a:p>
        </p:txBody>
      </p:sp>
      <p:sp>
        <p:nvSpPr>
          <p:cNvPr id="10" name="Oval 9">
            <a:extLst>
              <a:ext uri="{FF2B5EF4-FFF2-40B4-BE49-F238E27FC236}">
                <a16:creationId xmlns:a16="http://schemas.microsoft.com/office/drawing/2014/main" id="{D086AEA0-0C65-4BA8-B59B-E38CF44363FC}"/>
              </a:ext>
            </a:extLst>
          </p:cNvPr>
          <p:cNvSpPr/>
          <p:nvPr/>
        </p:nvSpPr>
        <p:spPr>
          <a:xfrm>
            <a:off x="5747646" y="5167312"/>
            <a:ext cx="1462088" cy="146208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Advertiser</a:t>
            </a:r>
          </a:p>
        </p:txBody>
      </p:sp>
      <p:sp>
        <p:nvSpPr>
          <p:cNvPr id="11" name="Oval 10">
            <a:extLst>
              <a:ext uri="{FF2B5EF4-FFF2-40B4-BE49-F238E27FC236}">
                <a16:creationId xmlns:a16="http://schemas.microsoft.com/office/drawing/2014/main" id="{DB22D0DE-D14B-44C4-AC89-E68A005E98C8}"/>
              </a:ext>
            </a:extLst>
          </p:cNvPr>
          <p:cNvSpPr/>
          <p:nvPr/>
        </p:nvSpPr>
        <p:spPr>
          <a:xfrm>
            <a:off x="892342" y="3205183"/>
            <a:ext cx="1462088" cy="14620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Peripheral</a:t>
            </a:r>
          </a:p>
        </p:txBody>
      </p:sp>
      <p:sp>
        <p:nvSpPr>
          <p:cNvPr id="12" name="Oval 11">
            <a:extLst>
              <a:ext uri="{FF2B5EF4-FFF2-40B4-BE49-F238E27FC236}">
                <a16:creationId xmlns:a16="http://schemas.microsoft.com/office/drawing/2014/main" id="{50EF1D2E-8CA3-4C03-8731-EA7C042804D6}"/>
              </a:ext>
            </a:extLst>
          </p:cNvPr>
          <p:cNvSpPr/>
          <p:nvPr/>
        </p:nvSpPr>
        <p:spPr>
          <a:xfrm>
            <a:off x="2574371" y="5167312"/>
            <a:ext cx="1462088" cy="146208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Advertiser</a:t>
            </a:r>
          </a:p>
        </p:txBody>
      </p:sp>
      <p:sp>
        <p:nvSpPr>
          <p:cNvPr id="13" name="Oval 12">
            <a:extLst>
              <a:ext uri="{FF2B5EF4-FFF2-40B4-BE49-F238E27FC236}">
                <a16:creationId xmlns:a16="http://schemas.microsoft.com/office/drawing/2014/main" id="{65D3F173-5991-4FCF-BC3F-63DA485E592F}"/>
              </a:ext>
            </a:extLst>
          </p:cNvPr>
          <p:cNvSpPr/>
          <p:nvPr/>
        </p:nvSpPr>
        <p:spPr>
          <a:xfrm>
            <a:off x="10045682" y="4894262"/>
            <a:ext cx="1462088" cy="146208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Advertiser</a:t>
            </a:r>
          </a:p>
        </p:txBody>
      </p:sp>
      <p:sp>
        <p:nvSpPr>
          <p:cNvPr id="14" name="Oval 13">
            <a:extLst>
              <a:ext uri="{FF2B5EF4-FFF2-40B4-BE49-F238E27FC236}">
                <a16:creationId xmlns:a16="http://schemas.microsoft.com/office/drawing/2014/main" id="{8149D89C-0150-4C76-AFBE-32948BFB3A3D}"/>
              </a:ext>
            </a:extLst>
          </p:cNvPr>
          <p:cNvSpPr/>
          <p:nvPr/>
        </p:nvSpPr>
        <p:spPr>
          <a:xfrm>
            <a:off x="906154" y="1075134"/>
            <a:ext cx="1462088" cy="14620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Peripheral</a:t>
            </a:r>
          </a:p>
        </p:txBody>
      </p:sp>
      <p:sp>
        <p:nvSpPr>
          <p:cNvPr id="15" name="Oval 14">
            <a:extLst>
              <a:ext uri="{FF2B5EF4-FFF2-40B4-BE49-F238E27FC236}">
                <a16:creationId xmlns:a16="http://schemas.microsoft.com/office/drawing/2014/main" id="{3DFF1300-3DEF-43AB-B87E-D56EF21DE92F}"/>
              </a:ext>
            </a:extLst>
          </p:cNvPr>
          <p:cNvSpPr/>
          <p:nvPr/>
        </p:nvSpPr>
        <p:spPr>
          <a:xfrm>
            <a:off x="4104918" y="2122950"/>
            <a:ext cx="1462088" cy="146208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Central &amp; Scanner</a:t>
            </a:r>
          </a:p>
        </p:txBody>
      </p:sp>
      <p:sp>
        <p:nvSpPr>
          <p:cNvPr id="16" name="Oval 15">
            <a:extLst>
              <a:ext uri="{FF2B5EF4-FFF2-40B4-BE49-F238E27FC236}">
                <a16:creationId xmlns:a16="http://schemas.microsoft.com/office/drawing/2014/main" id="{05108C15-AAFD-4E68-9088-B657D2427557}"/>
              </a:ext>
            </a:extLst>
          </p:cNvPr>
          <p:cNvSpPr/>
          <p:nvPr/>
        </p:nvSpPr>
        <p:spPr>
          <a:xfrm>
            <a:off x="7750644" y="2346318"/>
            <a:ext cx="1462088" cy="146208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Scanner</a:t>
            </a:r>
          </a:p>
        </p:txBody>
      </p:sp>
      <p:sp>
        <p:nvSpPr>
          <p:cNvPr id="17" name="Arrow: Left-Right 16">
            <a:extLst>
              <a:ext uri="{FF2B5EF4-FFF2-40B4-BE49-F238E27FC236}">
                <a16:creationId xmlns:a16="http://schemas.microsoft.com/office/drawing/2014/main" id="{04CCBA1A-549B-4478-BE9B-A826043EC8DA}"/>
              </a:ext>
            </a:extLst>
          </p:cNvPr>
          <p:cNvSpPr/>
          <p:nvPr/>
        </p:nvSpPr>
        <p:spPr>
          <a:xfrm rot="1003240">
            <a:off x="2463204" y="1862365"/>
            <a:ext cx="1684421" cy="685800"/>
          </a:xfrm>
          <a:prstGeom prst="lef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Connection</a:t>
            </a:r>
          </a:p>
        </p:txBody>
      </p:sp>
      <p:sp>
        <p:nvSpPr>
          <p:cNvPr id="18" name="Arrow: Left-Right 17">
            <a:extLst>
              <a:ext uri="{FF2B5EF4-FFF2-40B4-BE49-F238E27FC236}">
                <a16:creationId xmlns:a16="http://schemas.microsoft.com/office/drawing/2014/main" id="{9A2CE49B-1EDE-455F-BECA-0482D5ED5268}"/>
              </a:ext>
            </a:extLst>
          </p:cNvPr>
          <p:cNvSpPr/>
          <p:nvPr/>
        </p:nvSpPr>
        <p:spPr>
          <a:xfrm rot="20560918">
            <a:off x="2354856" y="3015266"/>
            <a:ext cx="1684421" cy="685800"/>
          </a:xfrm>
          <a:prstGeom prst="lef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Connection</a:t>
            </a:r>
          </a:p>
        </p:txBody>
      </p:sp>
      <p:sp>
        <p:nvSpPr>
          <p:cNvPr id="19" name="Arrow: Right 18">
            <a:extLst>
              <a:ext uri="{FF2B5EF4-FFF2-40B4-BE49-F238E27FC236}">
                <a16:creationId xmlns:a16="http://schemas.microsoft.com/office/drawing/2014/main" id="{A9724F69-5473-47F5-8E33-C659A85A7B2A}"/>
              </a:ext>
            </a:extLst>
          </p:cNvPr>
          <p:cNvSpPr/>
          <p:nvPr/>
        </p:nvSpPr>
        <p:spPr>
          <a:xfrm rot="17665400">
            <a:off x="3196534" y="4054978"/>
            <a:ext cx="1816768" cy="685800"/>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Advertisement</a:t>
            </a:r>
          </a:p>
        </p:txBody>
      </p:sp>
      <p:sp>
        <p:nvSpPr>
          <p:cNvPr id="20" name="Arrow: Right 19">
            <a:extLst>
              <a:ext uri="{FF2B5EF4-FFF2-40B4-BE49-F238E27FC236}">
                <a16:creationId xmlns:a16="http://schemas.microsoft.com/office/drawing/2014/main" id="{12FA9DC2-6FB4-41FA-A2D5-142DD37786DF}"/>
              </a:ext>
            </a:extLst>
          </p:cNvPr>
          <p:cNvSpPr/>
          <p:nvPr/>
        </p:nvSpPr>
        <p:spPr>
          <a:xfrm rot="14583970">
            <a:off x="4727081" y="4010853"/>
            <a:ext cx="1816768" cy="685800"/>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Advertisement</a:t>
            </a:r>
          </a:p>
        </p:txBody>
      </p:sp>
      <p:sp>
        <p:nvSpPr>
          <p:cNvPr id="21" name="Arrow: Right 20">
            <a:extLst>
              <a:ext uri="{FF2B5EF4-FFF2-40B4-BE49-F238E27FC236}">
                <a16:creationId xmlns:a16="http://schemas.microsoft.com/office/drawing/2014/main" id="{DB5AB62B-8BEC-4FC2-AFCF-D45BD71DC31C}"/>
              </a:ext>
            </a:extLst>
          </p:cNvPr>
          <p:cNvSpPr/>
          <p:nvPr/>
        </p:nvSpPr>
        <p:spPr>
          <a:xfrm rot="18374189">
            <a:off x="6571805" y="4167007"/>
            <a:ext cx="1816768" cy="685800"/>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Advertisement</a:t>
            </a:r>
          </a:p>
        </p:txBody>
      </p:sp>
      <p:sp>
        <p:nvSpPr>
          <p:cNvPr id="22" name="Arrow: Right 21">
            <a:extLst>
              <a:ext uri="{FF2B5EF4-FFF2-40B4-BE49-F238E27FC236}">
                <a16:creationId xmlns:a16="http://schemas.microsoft.com/office/drawing/2014/main" id="{29E4FC8E-F0C3-46D2-BAC6-09F46C5DDFF2}"/>
              </a:ext>
            </a:extLst>
          </p:cNvPr>
          <p:cNvSpPr/>
          <p:nvPr/>
        </p:nvSpPr>
        <p:spPr>
          <a:xfrm rot="13969085">
            <a:off x="8751654" y="3976641"/>
            <a:ext cx="1816768" cy="685800"/>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Advertisement</a:t>
            </a:r>
          </a:p>
        </p:txBody>
      </p:sp>
    </p:spTree>
    <p:extLst>
      <p:ext uri="{BB962C8B-B14F-4D97-AF65-F5344CB8AC3E}">
        <p14:creationId xmlns:p14="http://schemas.microsoft.com/office/powerpoint/2010/main" val="1049812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6A0C-4C08-E34F-844D-65A387C42A28}"/>
              </a:ext>
            </a:extLst>
          </p:cNvPr>
          <p:cNvSpPr>
            <a:spLocks noGrp="1"/>
          </p:cNvSpPr>
          <p:nvPr>
            <p:ph type="title"/>
          </p:nvPr>
        </p:nvSpPr>
        <p:spPr>
          <a:xfrm>
            <a:off x="433552" y="365125"/>
            <a:ext cx="11758448" cy="1325563"/>
          </a:xfrm>
        </p:spPr>
        <p:txBody>
          <a:bodyPr>
            <a:noAutofit/>
          </a:bodyPr>
          <a:lstStyle/>
          <a:p>
            <a:r>
              <a:rPr lang="en-US" dirty="0">
                <a:latin typeface="+mn-lt"/>
              </a:rPr>
              <a:t>Long history of Bluetooth — the IoT is near-exclusively BLE (Bluetooth 4.0+) as opposed to Bluetooth Classic (&lt;4.0)</a:t>
            </a:r>
          </a:p>
        </p:txBody>
      </p:sp>
      <p:pic>
        <p:nvPicPr>
          <p:cNvPr id="5" name="Content Placeholder 4">
            <a:extLst>
              <a:ext uri="{FF2B5EF4-FFF2-40B4-BE49-F238E27FC236}">
                <a16:creationId xmlns:a16="http://schemas.microsoft.com/office/drawing/2014/main" id="{F0AE02F5-6CD7-7546-9173-F44D0E9FB5E6}"/>
              </a:ext>
            </a:extLst>
          </p:cNvPr>
          <p:cNvPicPr>
            <a:picLocks noGrp="1" noChangeAspect="1"/>
          </p:cNvPicPr>
          <p:nvPr>
            <p:ph idx="1"/>
          </p:nvPr>
        </p:nvPicPr>
        <p:blipFill rotWithShape="1">
          <a:blip r:embed="rId2"/>
          <a:srcRect b="29833"/>
          <a:stretch/>
        </p:blipFill>
        <p:spPr>
          <a:xfrm>
            <a:off x="609600" y="2006279"/>
            <a:ext cx="5262219" cy="4132199"/>
          </a:xfrm>
          <a:prstGeom prst="rect">
            <a:avLst/>
          </a:prstGeom>
        </p:spPr>
      </p:pic>
      <p:sp>
        <p:nvSpPr>
          <p:cNvPr id="4" name="Slide Number Placeholder 3">
            <a:extLst>
              <a:ext uri="{FF2B5EF4-FFF2-40B4-BE49-F238E27FC236}">
                <a16:creationId xmlns:a16="http://schemas.microsoft.com/office/drawing/2014/main" id="{818DEFAA-3B30-0F40-8937-219E3A1DD7D5}"/>
              </a:ext>
            </a:extLst>
          </p:cNvPr>
          <p:cNvSpPr>
            <a:spLocks noGrp="1"/>
          </p:cNvSpPr>
          <p:nvPr>
            <p:ph type="sldNum" sz="quarter" idx="12"/>
          </p:nvPr>
        </p:nvSpPr>
        <p:spPr/>
        <p:txBody>
          <a:bodyPr/>
          <a:lstStyle/>
          <a:p>
            <a:pPr algn="r"/>
            <a:fld id="{434A358D-2637-E146-A3BD-05BD470B507B}" type="slidenum">
              <a:rPr lang="en-US" smtClean="0"/>
              <a:pPr algn="r"/>
              <a:t>37</a:t>
            </a:fld>
            <a:endParaRPr lang="en-US" dirty="0"/>
          </a:p>
        </p:txBody>
      </p:sp>
      <p:pic>
        <p:nvPicPr>
          <p:cNvPr id="6" name="Picture 5">
            <a:extLst>
              <a:ext uri="{FF2B5EF4-FFF2-40B4-BE49-F238E27FC236}">
                <a16:creationId xmlns:a16="http://schemas.microsoft.com/office/drawing/2014/main" id="{C2F26D6F-E144-0946-948D-5FE592478159}"/>
              </a:ext>
            </a:extLst>
          </p:cNvPr>
          <p:cNvPicPr>
            <a:picLocks noChangeAspect="1"/>
          </p:cNvPicPr>
          <p:nvPr/>
        </p:nvPicPr>
        <p:blipFill>
          <a:blip r:embed="rId3"/>
          <a:stretch>
            <a:fillRect/>
          </a:stretch>
        </p:blipFill>
        <p:spPr>
          <a:xfrm>
            <a:off x="6219464" y="4181495"/>
            <a:ext cx="5362937" cy="1968216"/>
          </a:xfrm>
          <a:prstGeom prst="rect">
            <a:avLst/>
          </a:prstGeom>
        </p:spPr>
      </p:pic>
      <p:pic>
        <p:nvPicPr>
          <p:cNvPr id="7" name="Content Placeholder 4">
            <a:extLst>
              <a:ext uri="{FF2B5EF4-FFF2-40B4-BE49-F238E27FC236}">
                <a16:creationId xmlns:a16="http://schemas.microsoft.com/office/drawing/2014/main" id="{F23CC760-1D79-E345-992E-502A4CA3F55A}"/>
              </a:ext>
            </a:extLst>
          </p:cNvPr>
          <p:cNvPicPr>
            <a:picLocks noChangeAspect="1"/>
          </p:cNvPicPr>
          <p:nvPr/>
        </p:nvPicPr>
        <p:blipFill rotWithShape="1">
          <a:blip r:embed="rId2"/>
          <a:srcRect t="55851"/>
          <a:stretch/>
        </p:blipFill>
        <p:spPr>
          <a:xfrm>
            <a:off x="6234897" y="2006279"/>
            <a:ext cx="5362937" cy="2649771"/>
          </a:xfrm>
          <a:prstGeom prst="rect">
            <a:avLst/>
          </a:prstGeom>
        </p:spPr>
      </p:pic>
    </p:spTree>
    <p:extLst>
      <p:ext uri="{BB962C8B-B14F-4D97-AF65-F5344CB8AC3E}">
        <p14:creationId xmlns:p14="http://schemas.microsoft.com/office/powerpoint/2010/main" val="3260672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latin typeface="+mn-lt"/>
              </a:rPr>
              <a:t>Operating frequency of BLE</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909145" y="1471398"/>
            <a:ext cx="10515600" cy="4351338"/>
          </a:xfrm>
        </p:spPr>
        <p:txBody>
          <a:bodyPr/>
          <a:lstStyle/>
          <a:p>
            <a:r>
              <a:rPr lang="en-US" dirty="0">
                <a:latin typeface="+mj-lt"/>
              </a:rPr>
              <a:t>2.4 GHz carrier, Forty 2-MHz channels, 1 Mbps data rate</a:t>
            </a:r>
          </a:p>
          <a:p>
            <a:pPr lvl="1"/>
            <a:r>
              <a:rPr lang="en-US" dirty="0">
                <a:latin typeface="+mj-lt"/>
              </a:rPr>
              <a:t>37, 38, 39 for advertising, 0-36 for connection (FHSS)</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38</a:t>
            </a:fld>
            <a:endParaRPr lang="en-US"/>
          </a:p>
        </p:txBody>
      </p:sp>
      <p:pic>
        <p:nvPicPr>
          <p:cNvPr id="6" name="Picture 2">
            <a:extLst>
              <a:ext uri="{FF2B5EF4-FFF2-40B4-BE49-F238E27FC236}">
                <a16:creationId xmlns:a16="http://schemas.microsoft.com/office/drawing/2014/main" id="{663A1AD9-4FC5-46DF-9D6D-6E9E529B101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7513" y="2584089"/>
            <a:ext cx="7447548" cy="377226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56B769D-1AA8-4D7D-9FBA-8A1D4039730E}"/>
              </a:ext>
            </a:extLst>
          </p:cNvPr>
          <p:cNvSpPr txBox="1"/>
          <p:nvPr/>
        </p:nvSpPr>
        <p:spPr>
          <a:xfrm>
            <a:off x="8253663" y="2584089"/>
            <a:ext cx="3324726" cy="1815882"/>
          </a:xfrm>
          <a:prstGeom prst="rect">
            <a:avLst/>
          </a:prstGeom>
          <a:noFill/>
        </p:spPr>
        <p:txBody>
          <a:bodyPr wrap="square" rtlCol="0">
            <a:spAutoFit/>
          </a:bodyPr>
          <a:lstStyle/>
          <a:p>
            <a:r>
              <a:rPr lang="en-US" sz="2800" b="1" dirty="0"/>
              <a:t>Why doesn’t BLE avoid </a:t>
            </a:r>
            <a:r>
              <a:rPr lang="en-US" sz="2800" b="1" dirty="0" err="1"/>
              <a:t>WiFi</a:t>
            </a:r>
            <a:r>
              <a:rPr lang="en-US" sz="2800" b="1" dirty="0"/>
              <a:t> altogether?</a:t>
            </a:r>
          </a:p>
          <a:p>
            <a:endParaRPr lang="en-US" sz="2800" b="1" dirty="0"/>
          </a:p>
        </p:txBody>
      </p:sp>
    </p:spTree>
    <p:extLst>
      <p:ext uri="{BB962C8B-B14F-4D97-AF65-F5344CB8AC3E}">
        <p14:creationId xmlns:p14="http://schemas.microsoft.com/office/powerpoint/2010/main" val="3605371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latin typeface="+mn-lt"/>
              </a:rPr>
              <a:t>Operating frequency of BLE</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392073"/>
            <a:ext cx="10515600" cy="4351338"/>
          </a:xfrm>
        </p:spPr>
        <p:txBody>
          <a:bodyPr/>
          <a:lstStyle/>
          <a:p>
            <a:r>
              <a:rPr lang="en-US" dirty="0">
                <a:latin typeface="+mj-lt"/>
              </a:rPr>
              <a:t>2.4 GHz carrier, Forty 2-MHz channels, 1 Mbps data rate</a:t>
            </a:r>
          </a:p>
          <a:p>
            <a:pPr lvl="1"/>
            <a:r>
              <a:rPr lang="en-US" dirty="0">
                <a:latin typeface="+mj-lt"/>
              </a:rPr>
              <a:t>37, 38, 39 for advertising, 0-36 for connection (FHSS)</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39</a:t>
            </a:fld>
            <a:endParaRPr lang="en-US"/>
          </a:p>
        </p:txBody>
      </p:sp>
      <p:pic>
        <p:nvPicPr>
          <p:cNvPr id="6" name="Picture 2">
            <a:extLst>
              <a:ext uri="{FF2B5EF4-FFF2-40B4-BE49-F238E27FC236}">
                <a16:creationId xmlns:a16="http://schemas.microsoft.com/office/drawing/2014/main" id="{663A1AD9-4FC5-46DF-9D6D-6E9E529B101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7513" y="2584089"/>
            <a:ext cx="7447548" cy="377226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56B769D-1AA8-4D7D-9FBA-8A1D4039730E}"/>
              </a:ext>
            </a:extLst>
          </p:cNvPr>
          <p:cNvSpPr txBox="1"/>
          <p:nvPr/>
        </p:nvSpPr>
        <p:spPr>
          <a:xfrm>
            <a:off x="8253663" y="2584089"/>
            <a:ext cx="3324726" cy="3970318"/>
          </a:xfrm>
          <a:prstGeom prst="rect">
            <a:avLst/>
          </a:prstGeom>
          <a:noFill/>
        </p:spPr>
        <p:txBody>
          <a:bodyPr wrap="square" rtlCol="0">
            <a:spAutoFit/>
          </a:bodyPr>
          <a:lstStyle/>
          <a:p>
            <a:r>
              <a:rPr lang="en-US" sz="2800" b="1" dirty="0">
                <a:latin typeface="+mj-lt"/>
              </a:rPr>
              <a:t>Why doesn’t BLE avoid </a:t>
            </a:r>
            <a:r>
              <a:rPr lang="en-US" sz="2800" b="1" dirty="0" err="1">
                <a:latin typeface="+mj-lt"/>
              </a:rPr>
              <a:t>WiFi</a:t>
            </a:r>
            <a:r>
              <a:rPr lang="en-US" sz="2800" b="1" dirty="0">
                <a:latin typeface="+mj-lt"/>
              </a:rPr>
              <a:t> altogether?</a:t>
            </a:r>
          </a:p>
          <a:p>
            <a:endParaRPr lang="en-US" sz="2800" b="1" dirty="0">
              <a:latin typeface="+mj-lt"/>
            </a:endParaRPr>
          </a:p>
          <a:p>
            <a:r>
              <a:rPr lang="en-US" sz="2800" b="1" dirty="0">
                <a:latin typeface="+mj-lt"/>
              </a:rPr>
              <a:t>Can’t on 2.4 GHz</a:t>
            </a:r>
          </a:p>
          <a:p>
            <a:br>
              <a:rPr lang="en-US" sz="2800" b="1" dirty="0">
                <a:latin typeface="+mj-lt"/>
              </a:rPr>
            </a:br>
            <a:r>
              <a:rPr lang="en-US" sz="2800" b="1" dirty="0">
                <a:latin typeface="+mj-lt"/>
              </a:rPr>
              <a:t>Wants 2.4 GHz for technology improvements</a:t>
            </a:r>
          </a:p>
        </p:txBody>
      </p:sp>
    </p:spTree>
    <p:extLst>
      <p:ext uri="{BB962C8B-B14F-4D97-AF65-F5344CB8AC3E}">
        <p14:creationId xmlns:p14="http://schemas.microsoft.com/office/powerpoint/2010/main" val="4080234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4</a:t>
            </a:fld>
            <a:endParaRPr lang="sv-SE"/>
          </a:p>
        </p:txBody>
      </p:sp>
      <p:grpSp>
        <p:nvGrpSpPr>
          <p:cNvPr id="12" name="Group 11">
            <a:extLst>
              <a:ext uri="{FF2B5EF4-FFF2-40B4-BE49-F238E27FC236}">
                <a16:creationId xmlns:a16="http://schemas.microsoft.com/office/drawing/2014/main" id="{9F2C8DCD-DD16-4C1E-8FB8-4B4D3313E0B7}"/>
              </a:ext>
            </a:extLst>
          </p:cNvPr>
          <p:cNvGrpSpPr/>
          <p:nvPr/>
        </p:nvGrpSpPr>
        <p:grpSpPr>
          <a:xfrm>
            <a:off x="1130141" y="1998589"/>
            <a:ext cx="3216678" cy="1195659"/>
            <a:chOff x="838200" y="3720988"/>
            <a:chExt cx="6349956" cy="2548426"/>
          </a:xfrm>
        </p:grpSpPr>
        <p:pic>
          <p:nvPicPr>
            <p:cNvPr id="16" name="Picture 15">
              <a:extLst>
                <a:ext uri="{FF2B5EF4-FFF2-40B4-BE49-F238E27FC236}">
                  <a16:creationId xmlns:a16="http://schemas.microsoft.com/office/drawing/2014/main" id="{0DDDC0A8-BA52-41AD-AD1A-C2429B3692B1}"/>
                </a:ext>
              </a:extLst>
            </p:cNvPr>
            <p:cNvPicPr>
              <a:picLocks noChangeAspect="1"/>
            </p:cNvPicPr>
            <p:nvPr/>
          </p:nvPicPr>
          <p:blipFill>
            <a:blip r:embed="rId3"/>
            <a:stretch>
              <a:fillRect/>
            </a:stretch>
          </p:blipFill>
          <p:spPr>
            <a:xfrm>
              <a:off x="838200" y="3720988"/>
              <a:ext cx="3599308" cy="1889637"/>
            </a:xfrm>
            <a:prstGeom prst="rect">
              <a:avLst/>
            </a:prstGeom>
          </p:spPr>
        </p:pic>
        <p:sp>
          <p:nvSpPr>
            <p:cNvPr id="17" name="TextBox 16">
              <a:extLst>
                <a:ext uri="{FF2B5EF4-FFF2-40B4-BE49-F238E27FC236}">
                  <a16:creationId xmlns:a16="http://schemas.microsoft.com/office/drawing/2014/main" id="{C01B59D0-0B8E-427C-9178-1C1C27F009BD}"/>
                </a:ext>
              </a:extLst>
            </p:cNvPr>
            <p:cNvSpPr txBox="1"/>
            <p:nvPr/>
          </p:nvSpPr>
          <p:spPr>
            <a:xfrm>
              <a:off x="984249" y="5735997"/>
              <a:ext cx="3288148" cy="521703"/>
            </a:xfrm>
            <a:prstGeom prst="rect">
              <a:avLst/>
            </a:prstGeom>
            <a:noFill/>
          </p:spPr>
          <p:txBody>
            <a:bodyPr wrap="square" rtlCol="0">
              <a:spAutoFit/>
            </a:bodyPr>
            <a:lstStyle/>
            <a:p>
              <a:pPr algn="ctr"/>
              <a:r>
                <a:rPr lang="en-US" sz="1400" dirty="0">
                  <a:latin typeface="+mj-lt"/>
                </a:rPr>
                <a:t>Google nest thermostat</a:t>
              </a:r>
            </a:p>
          </p:txBody>
        </p:sp>
        <p:pic>
          <p:nvPicPr>
            <p:cNvPr id="18" name="Picture 17">
              <a:extLst>
                <a:ext uri="{FF2B5EF4-FFF2-40B4-BE49-F238E27FC236}">
                  <a16:creationId xmlns:a16="http://schemas.microsoft.com/office/drawing/2014/main" id="{9E194171-A145-4338-B1E1-91068904527A}"/>
                </a:ext>
              </a:extLst>
            </p:cNvPr>
            <p:cNvPicPr>
              <a:picLocks noChangeAspect="1"/>
            </p:cNvPicPr>
            <p:nvPr/>
          </p:nvPicPr>
          <p:blipFill>
            <a:blip r:embed="rId4"/>
            <a:stretch>
              <a:fillRect/>
            </a:stretch>
          </p:blipFill>
          <p:spPr>
            <a:xfrm>
              <a:off x="4779671" y="3792371"/>
              <a:ext cx="1940719" cy="1940720"/>
            </a:xfrm>
            <a:prstGeom prst="rect">
              <a:avLst/>
            </a:prstGeom>
          </p:spPr>
        </p:pic>
        <p:sp>
          <p:nvSpPr>
            <p:cNvPr id="19" name="TextBox 18">
              <a:extLst>
                <a:ext uri="{FF2B5EF4-FFF2-40B4-BE49-F238E27FC236}">
                  <a16:creationId xmlns:a16="http://schemas.microsoft.com/office/drawing/2014/main" id="{CC140751-0C88-4760-9C0C-CB471F3119E5}"/>
                </a:ext>
              </a:extLst>
            </p:cNvPr>
            <p:cNvSpPr txBox="1"/>
            <p:nvPr/>
          </p:nvSpPr>
          <p:spPr>
            <a:xfrm>
              <a:off x="4311902" y="5747711"/>
              <a:ext cx="2876254" cy="521703"/>
            </a:xfrm>
            <a:prstGeom prst="rect">
              <a:avLst/>
            </a:prstGeom>
            <a:noFill/>
          </p:spPr>
          <p:txBody>
            <a:bodyPr wrap="square" rtlCol="0">
              <a:spAutoFit/>
            </a:bodyPr>
            <a:lstStyle/>
            <a:p>
              <a:pPr algn="ctr"/>
              <a:r>
                <a:rPr lang="en-US" sz="1400" dirty="0">
                  <a:latin typeface="+mj-lt"/>
                </a:rPr>
                <a:t>Fitbit activity tracker</a:t>
              </a:r>
            </a:p>
          </p:txBody>
        </p:sp>
      </p:grpSp>
      <p:pic>
        <p:nvPicPr>
          <p:cNvPr id="20" name="Picture 19">
            <a:extLst>
              <a:ext uri="{FF2B5EF4-FFF2-40B4-BE49-F238E27FC236}">
                <a16:creationId xmlns:a16="http://schemas.microsoft.com/office/drawing/2014/main" id="{6DC2C66B-72C8-46ED-B50B-3396EDDD258E}"/>
              </a:ext>
            </a:extLst>
          </p:cNvPr>
          <p:cNvPicPr>
            <a:picLocks noChangeAspect="1"/>
          </p:cNvPicPr>
          <p:nvPr/>
        </p:nvPicPr>
        <p:blipFill>
          <a:blip r:embed="rId5"/>
          <a:stretch>
            <a:fillRect/>
          </a:stretch>
        </p:blipFill>
        <p:spPr>
          <a:xfrm>
            <a:off x="9058103" y="4221184"/>
            <a:ext cx="1646713" cy="1240524"/>
          </a:xfrm>
          <a:prstGeom prst="rect">
            <a:avLst/>
          </a:prstGeom>
        </p:spPr>
      </p:pic>
      <p:sp>
        <p:nvSpPr>
          <p:cNvPr id="21" name="TextBox 20">
            <a:extLst>
              <a:ext uri="{FF2B5EF4-FFF2-40B4-BE49-F238E27FC236}">
                <a16:creationId xmlns:a16="http://schemas.microsoft.com/office/drawing/2014/main" id="{BDC699E5-A5E9-455A-8104-D7294EE0FEFA}"/>
              </a:ext>
            </a:extLst>
          </p:cNvPr>
          <p:cNvSpPr txBox="1"/>
          <p:nvPr/>
        </p:nvSpPr>
        <p:spPr>
          <a:xfrm>
            <a:off x="9058102" y="5439999"/>
            <a:ext cx="1719167" cy="307777"/>
          </a:xfrm>
          <a:prstGeom prst="rect">
            <a:avLst/>
          </a:prstGeom>
          <a:noFill/>
        </p:spPr>
        <p:txBody>
          <a:bodyPr wrap="square" rtlCol="0">
            <a:spAutoFit/>
          </a:bodyPr>
          <a:lstStyle/>
          <a:p>
            <a:r>
              <a:rPr lang="en-US" sz="1400" dirty="0">
                <a:latin typeface="+mj-lt"/>
              </a:rPr>
              <a:t>BLE proximity beacon</a:t>
            </a:r>
          </a:p>
        </p:txBody>
      </p:sp>
      <p:pic>
        <p:nvPicPr>
          <p:cNvPr id="24" name="Picture 23" descr="A picture containing logo&#10;&#10;Description automatically generated">
            <a:extLst>
              <a:ext uri="{FF2B5EF4-FFF2-40B4-BE49-F238E27FC236}">
                <a16:creationId xmlns:a16="http://schemas.microsoft.com/office/drawing/2014/main" id="{1A32E755-ECBD-4E51-AFC8-CD1DF3304CDB}"/>
              </a:ext>
            </a:extLst>
          </p:cNvPr>
          <p:cNvPicPr>
            <a:picLocks noChangeAspect="1"/>
          </p:cNvPicPr>
          <p:nvPr/>
        </p:nvPicPr>
        <p:blipFill>
          <a:blip r:embed="rId6"/>
          <a:stretch>
            <a:fillRect/>
          </a:stretch>
        </p:blipFill>
        <p:spPr>
          <a:xfrm>
            <a:off x="4764792" y="2056840"/>
            <a:ext cx="1918504" cy="1079158"/>
          </a:xfrm>
          <a:prstGeom prst="rect">
            <a:avLst/>
          </a:prstGeom>
        </p:spPr>
      </p:pic>
      <p:sp>
        <p:nvSpPr>
          <p:cNvPr id="25" name="TextBox 24">
            <a:extLst>
              <a:ext uri="{FF2B5EF4-FFF2-40B4-BE49-F238E27FC236}">
                <a16:creationId xmlns:a16="http://schemas.microsoft.com/office/drawing/2014/main" id="{F277D651-C370-49FD-B347-17CE1E85B867}"/>
              </a:ext>
            </a:extLst>
          </p:cNvPr>
          <p:cNvSpPr txBox="1"/>
          <p:nvPr/>
        </p:nvSpPr>
        <p:spPr>
          <a:xfrm>
            <a:off x="5110100" y="3112754"/>
            <a:ext cx="1210544" cy="307777"/>
          </a:xfrm>
          <a:prstGeom prst="rect">
            <a:avLst/>
          </a:prstGeom>
          <a:noFill/>
        </p:spPr>
        <p:txBody>
          <a:bodyPr wrap="square" rtlCol="0">
            <a:spAutoFit/>
          </a:bodyPr>
          <a:lstStyle/>
          <a:p>
            <a:r>
              <a:rPr lang="en-US" sz="1400" dirty="0">
                <a:latin typeface="+mj-lt"/>
              </a:rPr>
              <a:t>Apple </a:t>
            </a:r>
            <a:r>
              <a:rPr lang="en-US" sz="1400" dirty="0" err="1">
                <a:latin typeface="+mj-lt"/>
              </a:rPr>
              <a:t>airpods</a:t>
            </a:r>
            <a:endParaRPr lang="en-US" sz="1400" dirty="0">
              <a:latin typeface="+mj-lt"/>
            </a:endParaRPr>
          </a:p>
        </p:txBody>
      </p:sp>
      <p:pic>
        <p:nvPicPr>
          <p:cNvPr id="26" name="Picture 25">
            <a:extLst>
              <a:ext uri="{FF2B5EF4-FFF2-40B4-BE49-F238E27FC236}">
                <a16:creationId xmlns:a16="http://schemas.microsoft.com/office/drawing/2014/main" id="{E1260D0C-7E74-4E5B-8F63-ECEAA9428EEF}"/>
              </a:ext>
            </a:extLst>
          </p:cNvPr>
          <p:cNvPicPr>
            <a:picLocks noChangeAspect="1"/>
          </p:cNvPicPr>
          <p:nvPr/>
        </p:nvPicPr>
        <p:blipFill>
          <a:blip r:embed="rId7"/>
          <a:stretch>
            <a:fillRect/>
          </a:stretch>
        </p:blipFill>
        <p:spPr>
          <a:xfrm>
            <a:off x="7245132" y="2108001"/>
            <a:ext cx="1033463" cy="1033463"/>
          </a:xfrm>
          <a:prstGeom prst="rect">
            <a:avLst/>
          </a:prstGeom>
        </p:spPr>
      </p:pic>
      <p:sp>
        <p:nvSpPr>
          <p:cNvPr id="29" name="TextBox 28">
            <a:extLst>
              <a:ext uri="{FF2B5EF4-FFF2-40B4-BE49-F238E27FC236}">
                <a16:creationId xmlns:a16="http://schemas.microsoft.com/office/drawing/2014/main" id="{D42DB19B-5F5C-40EF-9DCD-ED7D833B438B}"/>
              </a:ext>
            </a:extLst>
          </p:cNvPr>
          <p:cNvSpPr txBox="1"/>
          <p:nvPr/>
        </p:nvSpPr>
        <p:spPr>
          <a:xfrm>
            <a:off x="7156591" y="3118077"/>
            <a:ext cx="1210544" cy="307777"/>
          </a:xfrm>
          <a:prstGeom prst="rect">
            <a:avLst/>
          </a:prstGeom>
          <a:noFill/>
        </p:spPr>
        <p:txBody>
          <a:bodyPr wrap="square" rtlCol="0">
            <a:spAutoFit/>
          </a:bodyPr>
          <a:lstStyle/>
          <a:p>
            <a:r>
              <a:rPr lang="en-US" sz="1400" dirty="0">
                <a:latin typeface="+mj-lt"/>
              </a:rPr>
              <a:t>Smart speaker</a:t>
            </a:r>
          </a:p>
        </p:txBody>
      </p:sp>
      <p:pic>
        <p:nvPicPr>
          <p:cNvPr id="31" name="Picture 30" descr="A picture containing building, outdoor, brick, electronics&#10;&#10;Description automatically generated">
            <a:extLst>
              <a:ext uri="{FF2B5EF4-FFF2-40B4-BE49-F238E27FC236}">
                <a16:creationId xmlns:a16="http://schemas.microsoft.com/office/drawing/2014/main" id="{FFD99378-D958-4635-9824-B17BB3ED5C0F}"/>
              </a:ext>
            </a:extLst>
          </p:cNvPr>
          <p:cNvPicPr>
            <a:picLocks noChangeAspect="1"/>
          </p:cNvPicPr>
          <p:nvPr/>
        </p:nvPicPr>
        <p:blipFill>
          <a:blip r:embed="rId8"/>
          <a:stretch>
            <a:fillRect/>
          </a:stretch>
        </p:blipFill>
        <p:spPr>
          <a:xfrm>
            <a:off x="8840430" y="2115455"/>
            <a:ext cx="1550198" cy="1033465"/>
          </a:xfrm>
          <a:prstGeom prst="rect">
            <a:avLst/>
          </a:prstGeom>
        </p:spPr>
      </p:pic>
      <p:sp>
        <p:nvSpPr>
          <p:cNvPr id="32" name="TextBox 31">
            <a:extLst>
              <a:ext uri="{FF2B5EF4-FFF2-40B4-BE49-F238E27FC236}">
                <a16:creationId xmlns:a16="http://schemas.microsoft.com/office/drawing/2014/main" id="{7E7803A0-D40A-4EAD-96B0-80FDA7CF613A}"/>
              </a:ext>
            </a:extLst>
          </p:cNvPr>
          <p:cNvSpPr txBox="1"/>
          <p:nvPr/>
        </p:nvSpPr>
        <p:spPr>
          <a:xfrm>
            <a:off x="9028831" y="3161244"/>
            <a:ext cx="1210544" cy="307777"/>
          </a:xfrm>
          <a:prstGeom prst="rect">
            <a:avLst/>
          </a:prstGeom>
          <a:noFill/>
        </p:spPr>
        <p:txBody>
          <a:bodyPr wrap="square" rtlCol="0">
            <a:spAutoFit/>
          </a:bodyPr>
          <a:lstStyle/>
          <a:p>
            <a:r>
              <a:rPr lang="en-US" sz="1400" dirty="0">
                <a:latin typeface="+mj-lt"/>
              </a:rPr>
              <a:t>Ring doorbell</a:t>
            </a:r>
          </a:p>
        </p:txBody>
      </p:sp>
      <p:pic>
        <p:nvPicPr>
          <p:cNvPr id="38" name="Picture 37" descr="A white video game controller&#10;&#10;Description automatically generated with low confidence">
            <a:extLst>
              <a:ext uri="{FF2B5EF4-FFF2-40B4-BE49-F238E27FC236}">
                <a16:creationId xmlns:a16="http://schemas.microsoft.com/office/drawing/2014/main" id="{BCB21C8D-36E9-4F8C-91D0-7871CB575724}"/>
              </a:ext>
            </a:extLst>
          </p:cNvPr>
          <p:cNvPicPr>
            <a:picLocks noChangeAspect="1"/>
          </p:cNvPicPr>
          <p:nvPr/>
        </p:nvPicPr>
        <p:blipFill>
          <a:blip r:embed="rId9"/>
          <a:stretch>
            <a:fillRect/>
          </a:stretch>
        </p:blipFill>
        <p:spPr>
          <a:xfrm>
            <a:off x="1487184" y="4223548"/>
            <a:ext cx="1669885" cy="1252414"/>
          </a:xfrm>
          <a:prstGeom prst="rect">
            <a:avLst/>
          </a:prstGeom>
        </p:spPr>
      </p:pic>
      <p:sp>
        <p:nvSpPr>
          <p:cNvPr id="39" name="TextBox 38">
            <a:extLst>
              <a:ext uri="{FF2B5EF4-FFF2-40B4-BE49-F238E27FC236}">
                <a16:creationId xmlns:a16="http://schemas.microsoft.com/office/drawing/2014/main" id="{8995F1C6-CFD9-4254-B6E8-5A71F5ECA79B}"/>
              </a:ext>
            </a:extLst>
          </p:cNvPr>
          <p:cNvSpPr txBox="1"/>
          <p:nvPr/>
        </p:nvSpPr>
        <p:spPr>
          <a:xfrm>
            <a:off x="1267359" y="5537872"/>
            <a:ext cx="2181225" cy="307777"/>
          </a:xfrm>
          <a:prstGeom prst="rect">
            <a:avLst/>
          </a:prstGeom>
          <a:noFill/>
        </p:spPr>
        <p:txBody>
          <a:bodyPr wrap="square" rtlCol="0">
            <a:spAutoFit/>
          </a:bodyPr>
          <a:lstStyle/>
          <a:p>
            <a:r>
              <a:rPr lang="en-US" sz="1400" dirty="0">
                <a:latin typeface="+mj-lt"/>
              </a:rPr>
              <a:t>Xiaomi temperature sensor</a:t>
            </a:r>
          </a:p>
        </p:txBody>
      </p:sp>
      <p:pic>
        <p:nvPicPr>
          <p:cNvPr id="41" name="Picture 40" descr="Graphical user interface&#10;&#10;Description automatically generated">
            <a:extLst>
              <a:ext uri="{FF2B5EF4-FFF2-40B4-BE49-F238E27FC236}">
                <a16:creationId xmlns:a16="http://schemas.microsoft.com/office/drawing/2014/main" id="{2103DAF2-5FFE-4A9F-9AB5-D70694A8AB45}"/>
              </a:ext>
            </a:extLst>
          </p:cNvPr>
          <p:cNvPicPr>
            <a:picLocks noChangeAspect="1"/>
          </p:cNvPicPr>
          <p:nvPr/>
        </p:nvPicPr>
        <p:blipFill>
          <a:blip r:embed="rId10"/>
          <a:stretch>
            <a:fillRect/>
          </a:stretch>
        </p:blipFill>
        <p:spPr>
          <a:xfrm>
            <a:off x="4192385" y="4103054"/>
            <a:ext cx="1588707" cy="1588707"/>
          </a:xfrm>
          <a:prstGeom prst="rect">
            <a:avLst/>
          </a:prstGeom>
        </p:spPr>
      </p:pic>
      <p:sp>
        <p:nvSpPr>
          <p:cNvPr id="42" name="Title 1">
            <a:extLst>
              <a:ext uri="{FF2B5EF4-FFF2-40B4-BE49-F238E27FC236}">
                <a16:creationId xmlns:a16="http://schemas.microsoft.com/office/drawing/2014/main" id="{B3B5D038-2505-4F96-AC7C-2982874A6DB8}"/>
              </a:ext>
            </a:extLst>
          </p:cNvPr>
          <p:cNvSpPr>
            <a:spLocks noGrp="1"/>
          </p:cNvSpPr>
          <p:nvPr>
            <p:ph type="title"/>
          </p:nvPr>
        </p:nvSpPr>
        <p:spPr>
          <a:xfrm>
            <a:off x="787710" y="350838"/>
            <a:ext cx="10916609" cy="1325563"/>
          </a:xfrm>
        </p:spPr>
        <p:txBody>
          <a:bodyPr>
            <a:normAutofit/>
          </a:bodyPr>
          <a:lstStyle/>
          <a:p>
            <a:r>
              <a:rPr lang="en-US" dirty="0">
                <a:latin typeface="+mn-lt"/>
              </a:rPr>
              <a:t>Internet of things are all around us... </a:t>
            </a:r>
            <a:endParaRPr lang="en-US" b="1" dirty="0">
              <a:latin typeface="+mn-lt"/>
            </a:endParaRPr>
          </a:p>
        </p:txBody>
      </p:sp>
      <p:sp>
        <p:nvSpPr>
          <p:cNvPr id="43" name="TextBox 42">
            <a:extLst>
              <a:ext uri="{FF2B5EF4-FFF2-40B4-BE49-F238E27FC236}">
                <a16:creationId xmlns:a16="http://schemas.microsoft.com/office/drawing/2014/main" id="{06489C97-B72E-44DF-A527-0E6136622DEC}"/>
              </a:ext>
            </a:extLst>
          </p:cNvPr>
          <p:cNvSpPr txBox="1"/>
          <p:nvPr/>
        </p:nvSpPr>
        <p:spPr>
          <a:xfrm>
            <a:off x="4094037" y="5537872"/>
            <a:ext cx="1785401" cy="307777"/>
          </a:xfrm>
          <a:prstGeom prst="rect">
            <a:avLst/>
          </a:prstGeom>
          <a:noFill/>
        </p:spPr>
        <p:txBody>
          <a:bodyPr wrap="square" rtlCol="0">
            <a:spAutoFit/>
          </a:bodyPr>
          <a:lstStyle/>
          <a:p>
            <a:r>
              <a:rPr lang="en-US" sz="1400" dirty="0">
                <a:latin typeface="+mj-lt"/>
              </a:rPr>
              <a:t>Philips hue smart bulb</a:t>
            </a:r>
          </a:p>
        </p:txBody>
      </p:sp>
      <p:pic>
        <p:nvPicPr>
          <p:cNvPr id="45" name="Picture 44" descr="A picture containing text, person&#10;&#10;Description automatically generated">
            <a:extLst>
              <a:ext uri="{FF2B5EF4-FFF2-40B4-BE49-F238E27FC236}">
                <a16:creationId xmlns:a16="http://schemas.microsoft.com/office/drawing/2014/main" id="{DD842B8A-528D-4FE7-A94F-FC6AE49468F4}"/>
              </a:ext>
            </a:extLst>
          </p:cNvPr>
          <p:cNvPicPr>
            <a:picLocks noChangeAspect="1"/>
          </p:cNvPicPr>
          <p:nvPr/>
        </p:nvPicPr>
        <p:blipFill>
          <a:blip r:embed="rId11"/>
          <a:stretch>
            <a:fillRect/>
          </a:stretch>
        </p:blipFill>
        <p:spPr>
          <a:xfrm>
            <a:off x="6524893" y="4223548"/>
            <a:ext cx="1793280" cy="1145780"/>
          </a:xfrm>
          <a:prstGeom prst="rect">
            <a:avLst/>
          </a:prstGeom>
        </p:spPr>
      </p:pic>
      <p:sp>
        <p:nvSpPr>
          <p:cNvPr id="46" name="TextBox 45">
            <a:extLst>
              <a:ext uri="{FF2B5EF4-FFF2-40B4-BE49-F238E27FC236}">
                <a16:creationId xmlns:a16="http://schemas.microsoft.com/office/drawing/2014/main" id="{64FE7DE0-C5DA-4CEF-963F-7CB4E60F7297}"/>
              </a:ext>
            </a:extLst>
          </p:cNvPr>
          <p:cNvSpPr txBox="1"/>
          <p:nvPr/>
        </p:nvSpPr>
        <p:spPr>
          <a:xfrm>
            <a:off x="6792919" y="5479791"/>
            <a:ext cx="1257227" cy="307777"/>
          </a:xfrm>
          <a:prstGeom prst="rect">
            <a:avLst/>
          </a:prstGeom>
          <a:noFill/>
        </p:spPr>
        <p:txBody>
          <a:bodyPr wrap="square" rtlCol="0">
            <a:spAutoFit/>
          </a:bodyPr>
          <a:lstStyle/>
          <a:p>
            <a:r>
              <a:rPr lang="en-US" sz="1400" dirty="0">
                <a:latin typeface="+mj-lt"/>
              </a:rPr>
              <a:t>Smart badges</a:t>
            </a:r>
          </a:p>
        </p:txBody>
      </p:sp>
      <p:sp>
        <p:nvSpPr>
          <p:cNvPr id="2" name="Footer Placeholder 1">
            <a:extLst>
              <a:ext uri="{FF2B5EF4-FFF2-40B4-BE49-F238E27FC236}">
                <a16:creationId xmlns:a16="http://schemas.microsoft.com/office/drawing/2014/main" id="{02BC900A-8CA7-4B91-B18D-87B042E7976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939789848"/>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latin typeface="+mn-lt"/>
              </a:rPr>
              <a:t>Bluetooth modulation</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dirty="0">
                <a:latin typeface="+mj-lt"/>
              </a:rPr>
              <a:t>Gaussian Frequency-Shift Keying (GFSK)</a:t>
            </a:r>
          </a:p>
          <a:p>
            <a:pPr lvl="1"/>
            <a:r>
              <a:rPr lang="en-US" dirty="0">
                <a:latin typeface="+mj-lt"/>
              </a:rPr>
              <a:t>Improvement on base Frequency-shift Keying</a:t>
            </a:r>
          </a:p>
          <a:p>
            <a:pPr lvl="1"/>
            <a:r>
              <a:rPr lang="en-US" dirty="0">
                <a:latin typeface="+mj-lt"/>
              </a:rPr>
              <a:t>Smoother transitions between bits -&gt; reduces nearby interference</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40</a:t>
            </a:fld>
            <a:endParaRPr lang="en-US"/>
          </a:p>
        </p:txBody>
      </p:sp>
      <p:pic>
        <p:nvPicPr>
          <p:cNvPr id="5" name="Picture 2">
            <a:extLst>
              <a:ext uri="{FF2B5EF4-FFF2-40B4-BE49-F238E27FC236}">
                <a16:creationId xmlns:a16="http://schemas.microsoft.com/office/drawing/2014/main" id="{EF8AAE17-6850-43CB-8547-C18597CB1A1D}"/>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2653251" y="3372793"/>
            <a:ext cx="6412543" cy="2342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3365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8E5B99-76AD-C0DC-26D3-E85D32F5E6A7}"/>
              </a:ext>
            </a:extLst>
          </p:cNvPr>
          <p:cNvSpPr>
            <a:spLocks noGrp="1"/>
          </p:cNvSpPr>
          <p:nvPr>
            <p:ph type="title"/>
          </p:nvPr>
        </p:nvSpPr>
        <p:spPr>
          <a:xfrm>
            <a:off x="838067" y="178910"/>
            <a:ext cx="10967113" cy="1325563"/>
          </a:xfrm>
        </p:spPr>
        <p:txBody>
          <a:bodyPr>
            <a:noAutofit/>
          </a:bodyPr>
          <a:lstStyle/>
          <a:p>
            <a:r>
              <a:rPr lang="en-US" sz="4400" b="0" dirty="0">
                <a:latin typeface="+mn-lt"/>
              </a:rPr>
              <a:t>Comparing different radio standards</a:t>
            </a:r>
          </a:p>
        </p:txBody>
      </p:sp>
      <p:pic>
        <p:nvPicPr>
          <p:cNvPr id="7" name="Picture 2" descr="wireless-space.jpg">
            <a:extLst>
              <a:ext uri="{FF2B5EF4-FFF2-40B4-BE49-F238E27FC236}">
                <a16:creationId xmlns:a16="http://schemas.microsoft.com/office/drawing/2014/main" id="{025E15BE-CCA8-EAE2-F51D-B65F61A6D3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0264" y="1834082"/>
            <a:ext cx="6991471" cy="4439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0791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5400" dirty="0">
                <a:latin typeface="+mj-lt"/>
              </a:rPr>
              <a:t>Case study: </a:t>
            </a:r>
            <a:r>
              <a:rPr lang="en-US" sz="5400" dirty="0" err="1">
                <a:latin typeface="+mj-lt"/>
              </a:rPr>
              <a:t>WiFi</a:t>
            </a:r>
            <a:r>
              <a:rPr lang="en-US" sz="5400" dirty="0">
                <a:latin typeface="+mj-lt"/>
              </a:rPr>
              <a:t> and BLE Backscatter</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92762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E995D5-7D05-1E44-BEB1-ABF377101E4D}"/>
              </a:ext>
            </a:extLst>
          </p:cNvPr>
          <p:cNvSpPr>
            <a:spLocks noGrp="1"/>
          </p:cNvSpPr>
          <p:nvPr>
            <p:ph idx="1"/>
          </p:nvPr>
        </p:nvSpPr>
        <p:spPr/>
        <p:txBody>
          <a:bodyPr/>
          <a:lstStyle/>
          <a:p>
            <a:pPr marL="0" indent="0">
              <a:buNone/>
            </a:pPr>
            <a:r>
              <a:rPr lang="en-US" dirty="0">
                <a:latin typeface="+mj-lt"/>
              </a:rPr>
              <a:t>Backscatter through absorption or reflection of ambient wireless signals enables wireless transmissions at microwatts of power consumption</a:t>
            </a:r>
          </a:p>
        </p:txBody>
      </p:sp>
      <p:cxnSp>
        <p:nvCxnSpPr>
          <p:cNvPr id="5" name="Straight Connector 4">
            <a:extLst>
              <a:ext uri="{FF2B5EF4-FFF2-40B4-BE49-F238E27FC236}">
                <a16:creationId xmlns:a16="http://schemas.microsoft.com/office/drawing/2014/main" id="{C584A01B-2557-1147-B15B-6CB714FAAFD4}"/>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riangle 9">
            <a:extLst>
              <a:ext uri="{FF2B5EF4-FFF2-40B4-BE49-F238E27FC236}">
                <a16:creationId xmlns:a16="http://schemas.microsoft.com/office/drawing/2014/main" id="{A7007D1B-B4BC-7446-8C09-27F95322AAE0}"/>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20D4A5B-FC0A-BA47-805E-30F55ED62F9B}"/>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31D3BC0-A8CE-9944-AB33-65C3EFB8B60C}"/>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AA7CB3-1447-2746-87CA-13AC944621F0}"/>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43C6F2-38C4-844C-8D6B-67CBE010451E}"/>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615D43-8678-F345-ADCE-D2F01B22AB5D}"/>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902289-A34C-7548-A0F1-373AC4238C12}"/>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91826C2-FA74-6D4C-B264-5D09A812BE58}"/>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42" name="TextBox 41">
            <a:extLst>
              <a:ext uri="{FF2B5EF4-FFF2-40B4-BE49-F238E27FC236}">
                <a16:creationId xmlns:a16="http://schemas.microsoft.com/office/drawing/2014/main" id="{38E0CFF4-4401-DD44-8934-589A7EBBBAF5}"/>
              </a:ext>
            </a:extLst>
          </p:cNvPr>
          <p:cNvSpPr txBox="1"/>
          <p:nvPr/>
        </p:nvSpPr>
        <p:spPr>
          <a:xfrm>
            <a:off x="6061212" y="4547283"/>
            <a:ext cx="1927755" cy="276999"/>
          </a:xfrm>
          <a:prstGeom prst="rect">
            <a:avLst/>
          </a:prstGeom>
          <a:noFill/>
        </p:spPr>
        <p:txBody>
          <a:bodyPr wrap="square" rtlCol="0">
            <a:spAutoFit/>
          </a:bodyPr>
          <a:lstStyle/>
          <a:p>
            <a:r>
              <a:rPr lang="en-US" sz="1200" dirty="0">
                <a:latin typeface="+mj-lt"/>
              </a:rPr>
              <a:t>Modulating Signal (Digital)</a:t>
            </a:r>
          </a:p>
        </p:txBody>
      </p:sp>
      <p:sp>
        <p:nvSpPr>
          <p:cNvPr id="43" name="TextBox 42">
            <a:extLst>
              <a:ext uri="{FF2B5EF4-FFF2-40B4-BE49-F238E27FC236}">
                <a16:creationId xmlns:a16="http://schemas.microsoft.com/office/drawing/2014/main" id="{750BE2EF-94F9-2D47-A163-BB1C508BEF6C}"/>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44" name="TextBox 43">
            <a:extLst>
              <a:ext uri="{FF2B5EF4-FFF2-40B4-BE49-F238E27FC236}">
                <a16:creationId xmlns:a16="http://schemas.microsoft.com/office/drawing/2014/main" id="{E5E38E51-C20A-3E4B-ABF6-4103A9F476BC}"/>
              </a:ext>
            </a:extLst>
          </p:cNvPr>
          <p:cNvSpPr txBox="1"/>
          <p:nvPr/>
        </p:nvSpPr>
        <p:spPr>
          <a:xfrm>
            <a:off x="4717029" y="5800674"/>
            <a:ext cx="1606375" cy="338554"/>
          </a:xfrm>
          <a:prstGeom prst="rect">
            <a:avLst/>
          </a:prstGeom>
          <a:noFill/>
        </p:spPr>
        <p:txBody>
          <a:bodyPr wrap="square" rtlCol="0">
            <a:spAutoFit/>
          </a:bodyPr>
          <a:lstStyle/>
          <a:p>
            <a:r>
              <a:rPr lang="en-US" sz="1600" b="1" dirty="0">
                <a:latin typeface="+mj-lt"/>
              </a:rPr>
              <a:t>Backscatter tag</a:t>
            </a:r>
          </a:p>
        </p:txBody>
      </p:sp>
      <p:cxnSp>
        <p:nvCxnSpPr>
          <p:cNvPr id="6" name="Straight Arrow Connector 5">
            <a:extLst>
              <a:ext uri="{FF2B5EF4-FFF2-40B4-BE49-F238E27FC236}">
                <a16:creationId xmlns:a16="http://schemas.microsoft.com/office/drawing/2014/main" id="{E4138ECD-FD55-D749-BE61-087863C2AC2D}"/>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CEF504B-2EA4-7744-9A51-B1097B4DE184}"/>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24" name="Straight Arrow Connector 23">
            <a:extLst>
              <a:ext uri="{FF2B5EF4-FFF2-40B4-BE49-F238E27FC236}">
                <a16:creationId xmlns:a16="http://schemas.microsoft.com/office/drawing/2014/main" id="{F445EEA8-51C1-B043-99F9-A8F8F1E1307D}"/>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2DD70B-2E83-4C41-B37E-BCACEA68ACCC}"/>
              </a:ext>
            </a:extLst>
          </p:cNvPr>
          <p:cNvSpPr txBox="1"/>
          <p:nvPr/>
        </p:nvSpPr>
        <p:spPr>
          <a:xfrm>
            <a:off x="7216009" y="3482766"/>
            <a:ext cx="2156519" cy="276999"/>
          </a:xfrm>
          <a:prstGeom prst="rect">
            <a:avLst/>
          </a:prstGeom>
          <a:noFill/>
        </p:spPr>
        <p:txBody>
          <a:bodyPr wrap="square" rtlCol="0">
            <a:spAutoFit/>
          </a:bodyPr>
          <a:lstStyle/>
          <a:p>
            <a:r>
              <a:rPr lang="en-US" sz="1200" dirty="0">
                <a:latin typeface="+mj-lt"/>
              </a:rPr>
              <a:t>Reflected (backscatter) signal</a:t>
            </a:r>
          </a:p>
        </p:txBody>
      </p:sp>
      <p:sp>
        <p:nvSpPr>
          <p:cNvPr id="23" name="Triangle 22">
            <a:extLst>
              <a:ext uri="{FF2B5EF4-FFF2-40B4-BE49-F238E27FC236}">
                <a16:creationId xmlns:a16="http://schemas.microsoft.com/office/drawing/2014/main" id="{D83BF59E-717A-704F-9767-794FEC81E602}"/>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08395C1-4386-1B49-A58C-C976A6F9995E}"/>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7D0F0D-04AF-9C4B-87DD-123203379ED4}"/>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7F267-3A71-244D-AEA1-6DE075C22C50}"/>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A18110-849D-0A40-9C5D-F80B82987437}"/>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9CC0A8D-A37D-4241-98C1-7E81BF6E8DA4}"/>
              </a:ext>
            </a:extLst>
          </p:cNvPr>
          <p:cNvSpPr txBox="1"/>
          <p:nvPr/>
        </p:nvSpPr>
        <p:spPr>
          <a:xfrm>
            <a:off x="9946915" y="5800673"/>
            <a:ext cx="1152009" cy="338554"/>
          </a:xfrm>
          <a:prstGeom prst="rect">
            <a:avLst/>
          </a:prstGeom>
          <a:noFill/>
        </p:spPr>
        <p:txBody>
          <a:bodyPr wrap="square" rtlCol="0">
            <a:spAutoFit/>
          </a:bodyPr>
          <a:lstStyle/>
          <a:p>
            <a:r>
              <a:rPr lang="en-US" sz="1600" b="1" dirty="0">
                <a:latin typeface="+mj-lt"/>
              </a:rPr>
              <a:t>Receiver</a:t>
            </a:r>
          </a:p>
        </p:txBody>
      </p:sp>
      <p:cxnSp>
        <p:nvCxnSpPr>
          <p:cNvPr id="7" name="Straight Connector 6">
            <a:extLst>
              <a:ext uri="{FF2B5EF4-FFF2-40B4-BE49-F238E27FC236}">
                <a16:creationId xmlns:a16="http://schemas.microsoft.com/office/drawing/2014/main" id="{36EA02CE-C85F-4A41-99D9-A477BF4076F1}"/>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AC8C91A-D548-9D4E-B58C-1EB73101C6E3}"/>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4771E9-21E5-604A-BB0E-6D5C3F6772C0}"/>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CDBA7D-AB35-9444-A84A-0BC7978DD6D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8063890-90D7-A14C-905A-98F7447CDD2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5BC539-10FF-B649-8859-253C25E116BD}"/>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B0FADAB-D6D5-324A-8B17-0541A596D4FF}"/>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8F55F6-9C68-EF46-9527-BF8A937E1CFD}"/>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B696D6A-9E9D-624A-A8D8-3CFD96ACE76D}"/>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43</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p:txBody>
          <a:bodyPr>
            <a:normAutofit/>
          </a:bodyPr>
          <a:lstStyle/>
          <a:p>
            <a:r>
              <a:rPr lang="en-US" dirty="0">
                <a:latin typeface="+mn-lt"/>
              </a:rPr>
              <a:t>Backscatter transmits at (up to) 10000x lower power consumption than conventional radios</a:t>
            </a:r>
            <a:endParaRPr lang="en-SE" dirty="0">
              <a:latin typeface="+mn-lt"/>
            </a:endParaRPr>
          </a:p>
        </p:txBody>
      </p:sp>
    </p:spTree>
    <p:extLst>
      <p:ext uri="{BB962C8B-B14F-4D97-AF65-F5344CB8AC3E}">
        <p14:creationId xmlns:p14="http://schemas.microsoft.com/office/powerpoint/2010/main" val="118375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41" grpId="0"/>
      <p:bldP spid="42" grpId="0"/>
      <p:bldP spid="43" grpId="0"/>
      <p:bldP spid="44" grpId="0"/>
      <p:bldP spid="21" grpId="0"/>
      <p:bldP spid="20" grpId="0"/>
      <p:bldP spid="23" grpId="0" animBg="1"/>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E995D5-7D05-1E44-BEB1-ABF377101E4D}"/>
              </a:ext>
            </a:extLst>
          </p:cNvPr>
          <p:cNvSpPr>
            <a:spLocks noGrp="1"/>
          </p:cNvSpPr>
          <p:nvPr>
            <p:ph idx="1"/>
          </p:nvPr>
        </p:nvSpPr>
        <p:spPr>
          <a:xfrm>
            <a:off x="838199" y="1825625"/>
            <a:ext cx="10875579" cy="4351338"/>
          </a:xfrm>
        </p:spPr>
        <p:txBody>
          <a:bodyPr/>
          <a:lstStyle/>
          <a:p>
            <a:r>
              <a:rPr lang="en-US" dirty="0">
                <a:latin typeface="+mj-lt"/>
              </a:rPr>
              <a:t>Modulating signal: 2-FSK containing baseband information</a:t>
            </a:r>
          </a:p>
          <a:p>
            <a:pPr lvl="1"/>
            <a:r>
              <a:rPr lang="en-US" dirty="0">
                <a:latin typeface="+mj-lt"/>
              </a:rPr>
              <a:t>Basics of 2-FSK: 1 Represented by frequency f1, 0 represented by frequency f2</a:t>
            </a:r>
          </a:p>
          <a:p>
            <a:pPr marL="0" indent="0">
              <a:buNone/>
            </a:pPr>
            <a:endParaRPr lang="en-US" dirty="0">
              <a:latin typeface="+mj-lt"/>
            </a:endParaRPr>
          </a:p>
        </p:txBody>
      </p:sp>
      <p:cxnSp>
        <p:nvCxnSpPr>
          <p:cNvPr id="5" name="Straight Connector 4">
            <a:extLst>
              <a:ext uri="{FF2B5EF4-FFF2-40B4-BE49-F238E27FC236}">
                <a16:creationId xmlns:a16="http://schemas.microsoft.com/office/drawing/2014/main" id="{C584A01B-2557-1147-B15B-6CB714FAAFD4}"/>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riangle 9">
            <a:extLst>
              <a:ext uri="{FF2B5EF4-FFF2-40B4-BE49-F238E27FC236}">
                <a16:creationId xmlns:a16="http://schemas.microsoft.com/office/drawing/2014/main" id="{A7007D1B-B4BC-7446-8C09-27F95322AAE0}"/>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20D4A5B-FC0A-BA47-805E-30F55ED62F9B}"/>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31D3BC0-A8CE-9944-AB33-65C3EFB8B60C}"/>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AA7CB3-1447-2746-87CA-13AC944621F0}"/>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43C6F2-38C4-844C-8D6B-67CBE010451E}"/>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615D43-8678-F345-ADCE-D2F01B22AB5D}"/>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902289-A34C-7548-A0F1-373AC4238C12}"/>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91826C2-FA74-6D4C-B264-5D09A812BE58}"/>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42" name="TextBox 41">
            <a:extLst>
              <a:ext uri="{FF2B5EF4-FFF2-40B4-BE49-F238E27FC236}">
                <a16:creationId xmlns:a16="http://schemas.microsoft.com/office/drawing/2014/main" id="{38E0CFF4-4401-DD44-8934-589A7EBBBAF5}"/>
              </a:ext>
            </a:extLst>
          </p:cNvPr>
          <p:cNvSpPr txBox="1"/>
          <p:nvPr/>
        </p:nvSpPr>
        <p:spPr>
          <a:xfrm>
            <a:off x="6099685" y="4361004"/>
            <a:ext cx="1581853" cy="646331"/>
          </a:xfrm>
          <a:prstGeom prst="rect">
            <a:avLst/>
          </a:prstGeom>
          <a:noFill/>
        </p:spPr>
        <p:txBody>
          <a:bodyPr wrap="square" rtlCol="0">
            <a:spAutoFit/>
          </a:bodyPr>
          <a:lstStyle/>
          <a:p>
            <a:pPr algn="ctr"/>
            <a:r>
              <a:rPr lang="en-US" sz="1200" dirty="0">
                <a:latin typeface="+mj-lt"/>
              </a:rPr>
              <a:t>Modulating Signal (Bluetooth baseband 2-FSK)</a:t>
            </a:r>
          </a:p>
        </p:txBody>
      </p:sp>
      <p:sp>
        <p:nvSpPr>
          <p:cNvPr id="43" name="TextBox 42">
            <a:extLst>
              <a:ext uri="{FF2B5EF4-FFF2-40B4-BE49-F238E27FC236}">
                <a16:creationId xmlns:a16="http://schemas.microsoft.com/office/drawing/2014/main" id="{750BE2EF-94F9-2D47-A163-BB1C508BEF6C}"/>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44" name="TextBox 43">
            <a:extLst>
              <a:ext uri="{FF2B5EF4-FFF2-40B4-BE49-F238E27FC236}">
                <a16:creationId xmlns:a16="http://schemas.microsoft.com/office/drawing/2014/main" id="{E5E38E51-C20A-3E4B-ABF6-4103A9F476BC}"/>
              </a:ext>
            </a:extLst>
          </p:cNvPr>
          <p:cNvSpPr txBox="1"/>
          <p:nvPr/>
        </p:nvSpPr>
        <p:spPr>
          <a:xfrm>
            <a:off x="4675112" y="5761639"/>
            <a:ext cx="1606375" cy="338554"/>
          </a:xfrm>
          <a:prstGeom prst="rect">
            <a:avLst/>
          </a:prstGeom>
          <a:noFill/>
        </p:spPr>
        <p:txBody>
          <a:bodyPr wrap="square" rtlCol="0">
            <a:spAutoFit/>
          </a:bodyPr>
          <a:lstStyle/>
          <a:p>
            <a:r>
              <a:rPr lang="en-US" sz="1600" b="1" dirty="0">
                <a:latin typeface="+mj-lt"/>
              </a:rPr>
              <a:t>Bluetooth Tag</a:t>
            </a:r>
          </a:p>
        </p:txBody>
      </p:sp>
      <p:cxnSp>
        <p:nvCxnSpPr>
          <p:cNvPr id="6" name="Straight Arrow Connector 5">
            <a:extLst>
              <a:ext uri="{FF2B5EF4-FFF2-40B4-BE49-F238E27FC236}">
                <a16:creationId xmlns:a16="http://schemas.microsoft.com/office/drawing/2014/main" id="{E4138ECD-FD55-D749-BE61-087863C2AC2D}"/>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CEF504B-2EA4-7744-9A51-B1097B4DE184}"/>
              </a:ext>
            </a:extLst>
          </p:cNvPr>
          <p:cNvSpPr txBox="1"/>
          <p:nvPr/>
        </p:nvSpPr>
        <p:spPr>
          <a:xfrm>
            <a:off x="1974610" y="3360698"/>
            <a:ext cx="2634087" cy="276999"/>
          </a:xfrm>
          <a:prstGeom prst="rect">
            <a:avLst/>
          </a:prstGeom>
          <a:noFill/>
        </p:spPr>
        <p:txBody>
          <a:bodyPr wrap="square" rtlCol="0">
            <a:spAutoFit/>
          </a:bodyPr>
          <a:lstStyle/>
          <a:p>
            <a:r>
              <a:rPr lang="en-US" sz="1200" dirty="0">
                <a:latin typeface="+mj-lt"/>
              </a:rPr>
              <a:t>Ambient RF signal (2.4 GHz tone)</a:t>
            </a:r>
          </a:p>
        </p:txBody>
      </p:sp>
      <p:cxnSp>
        <p:nvCxnSpPr>
          <p:cNvPr id="24" name="Straight Arrow Connector 23">
            <a:extLst>
              <a:ext uri="{FF2B5EF4-FFF2-40B4-BE49-F238E27FC236}">
                <a16:creationId xmlns:a16="http://schemas.microsoft.com/office/drawing/2014/main" id="{F445EEA8-51C1-B043-99F9-A8F8F1E1307D}"/>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2DD70B-2E83-4C41-B37E-BCACEA68ACCC}"/>
              </a:ext>
            </a:extLst>
          </p:cNvPr>
          <p:cNvSpPr txBox="1"/>
          <p:nvPr/>
        </p:nvSpPr>
        <p:spPr>
          <a:xfrm>
            <a:off x="7015408" y="3459119"/>
            <a:ext cx="2561825" cy="276999"/>
          </a:xfrm>
          <a:prstGeom prst="rect">
            <a:avLst/>
          </a:prstGeom>
          <a:noFill/>
        </p:spPr>
        <p:txBody>
          <a:bodyPr wrap="square" rtlCol="0">
            <a:spAutoFit/>
          </a:bodyPr>
          <a:lstStyle/>
          <a:p>
            <a:r>
              <a:rPr lang="en-US" sz="1200" dirty="0">
                <a:latin typeface="+mj-lt"/>
              </a:rPr>
              <a:t>Bluetooth backscatter transmission</a:t>
            </a:r>
          </a:p>
        </p:txBody>
      </p:sp>
      <p:sp>
        <p:nvSpPr>
          <p:cNvPr id="23" name="Triangle 22">
            <a:extLst>
              <a:ext uri="{FF2B5EF4-FFF2-40B4-BE49-F238E27FC236}">
                <a16:creationId xmlns:a16="http://schemas.microsoft.com/office/drawing/2014/main" id="{D83BF59E-717A-704F-9767-794FEC81E602}"/>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08395C1-4386-1B49-A58C-C976A6F9995E}"/>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7D0F0D-04AF-9C4B-87DD-123203379ED4}"/>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7F267-3A71-244D-AEA1-6DE075C22C50}"/>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A18110-849D-0A40-9C5D-F80B82987437}"/>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9CC0A8D-A37D-4241-98C1-7E81BF6E8DA4}"/>
              </a:ext>
            </a:extLst>
          </p:cNvPr>
          <p:cNvSpPr txBox="1"/>
          <p:nvPr/>
        </p:nvSpPr>
        <p:spPr>
          <a:xfrm>
            <a:off x="9757597" y="5761639"/>
            <a:ext cx="1383424" cy="338554"/>
          </a:xfrm>
          <a:prstGeom prst="rect">
            <a:avLst/>
          </a:prstGeom>
          <a:noFill/>
        </p:spPr>
        <p:txBody>
          <a:bodyPr wrap="square" rtlCol="0">
            <a:spAutoFit/>
          </a:bodyPr>
          <a:lstStyle/>
          <a:p>
            <a:r>
              <a:rPr lang="en-US" sz="1600" b="1" dirty="0">
                <a:latin typeface="+mj-lt"/>
              </a:rPr>
              <a:t>Smartphone</a:t>
            </a:r>
          </a:p>
        </p:txBody>
      </p:sp>
      <p:cxnSp>
        <p:nvCxnSpPr>
          <p:cNvPr id="7" name="Straight Connector 6">
            <a:extLst>
              <a:ext uri="{FF2B5EF4-FFF2-40B4-BE49-F238E27FC236}">
                <a16:creationId xmlns:a16="http://schemas.microsoft.com/office/drawing/2014/main" id="{36EA02CE-C85F-4A41-99D9-A477BF4076F1}"/>
              </a:ext>
            </a:extLst>
          </p:cNvPr>
          <p:cNvCxnSpPr>
            <a:cxnSpLocks/>
          </p:cNvCxnSpPr>
          <p:nvPr/>
        </p:nvCxnSpPr>
        <p:spPr>
          <a:xfrm flipV="1">
            <a:off x="6523821" y="5091642"/>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AC8C91A-D548-9D4E-B58C-1EB73101C6E3}"/>
              </a:ext>
            </a:extLst>
          </p:cNvPr>
          <p:cNvCxnSpPr>
            <a:cxnSpLocks/>
          </p:cNvCxnSpPr>
          <p:nvPr/>
        </p:nvCxnSpPr>
        <p:spPr>
          <a:xfrm flipH="1">
            <a:off x="6523821" y="5091642"/>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4771E9-21E5-604A-BB0E-6D5C3F6772C0}"/>
              </a:ext>
            </a:extLst>
          </p:cNvPr>
          <p:cNvCxnSpPr>
            <a:cxnSpLocks/>
          </p:cNvCxnSpPr>
          <p:nvPr/>
        </p:nvCxnSpPr>
        <p:spPr>
          <a:xfrm flipV="1">
            <a:off x="6777485" y="5091642"/>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CDBA7D-AB35-9444-A84A-0BC7978DD6D4}"/>
              </a:ext>
            </a:extLst>
          </p:cNvPr>
          <p:cNvCxnSpPr>
            <a:cxnSpLocks/>
          </p:cNvCxnSpPr>
          <p:nvPr/>
        </p:nvCxnSpPr>
        <p:spPr>
          <a:xfrm flipH="1">
            <a:off x="6777485" y="5368368"/>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8063890-90D7-A14C-905A-98F7447CDD24}"/>
              </a:ext>
            </a:extLst>
          </p:cNvPr>
          <p:cNvCxnSpPr>
            <a:cxnSpLocks/>
          </p:cNvCxnSpPr>
          <p:nvPr/>
        </p:nvCxnSpPr>
        <p:spPr>
          <a:xfrm flipV="1">
            <a:off x="7041178" y="5091642"/>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5BC539-10FF-B649-8859-253C25E116BD}"/>
              </a:ext>
            </a:extLst>
          </p:cNvPr>
          <p:cNvCxnSpPr>
            <a:cxnSpLocks/>
          </p:cNvCxnSpPr>
          <p:nvPr/>
        </p:nvCxnSpPr>
        <p:spPr>
          <a:xfrm flipH="1">
            <a:off x="7038017" y="5091642"/>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B0FADAB-D6D5-324A-8B17-0541A596D4FF}"/>
              </a:ext>
            </a:extLst>
          </p:cNvPr>
          <p:cNvCxnSpPr>
            <a:cxnSpLocks/>
          </p:cNvCxnSpPr>
          <p:nvPr/>
        </p:nvCxnSpPr>
        <p:spPr>
          <a:xfrm flipV="1">
            <a:off x="7293537" y="5091642"/>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8F55F6-9C68-EF46-9527-BF8A937E1CFD}"/>
              </a:ext>
            </a:extLst>
          </p:cNvPr>
          <p:cNvCxnSpPr>
            <a:cxnSpLocks/>
          </p:cNvCxnSpPr>
          <p:nvPr/>
        </p:nvCxnSpPr>
        <p:spPr>
          <a:xfrm flipH="1" flipV="1">
            <a:off x="6365405" y="5362556"/>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B696D6A-9E9D-624A-A8D8-3CFD96ACE76D}"/>
              </a:ext>
            </a:extLst>
          </p:cNvPr>
          <p:cNvCxnSpPr>
            <a:cxnSpLocks/>
          </p:cNvCxnSpPr>
          <p:nvPr/>
        </p:nvCxnSpPr>
        <p:spPr>
          <a:xfrm flipH="1">
            <a:off x="7293538" y="5362556"/>
            <a:ext cx="208851"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44</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p:txBody>
          <a:bodyPr>
            <a:normAutofit/>
          </a:bodyPr>
          <a:lstStyle/>
          <a:p>
            <a:r>
              <a:rPr lang="en-US" dirty="0">
                <a:latin typeface="+mn-lt"/>
              </a:rPr>
              <a:t>Bluetooth Backscatter</a:t>
            </a:r>
            <a:endParaRPr lang="en-SE" dirty="0">
              <a:latin typeface="+mn-lt"/>
            </a:endParaRPr>
          </a:p>
        </p:txBody>
      </p:sp>
    </p:spTree>
    <p:extLst>
      <p:ext uri="{BB962C8B-B14F-4D97-AF65-F5344CB8AC3E}">
        <p14:creationId xmlns:p14="http://schemas.microsoft.com/office/powerpoint/2010/main" val="141398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41" grpId="0"/>
      <p:bldP spid="42" grpId="0"/>
      <p:bldP spid="43" grpId="0"/>
      <p:bldP spid="44" grpId="0"/>
      <p:bldP spid="21" grpId="0"/>
      <p:bldP spid="20" grpId="0"/>
      <p:bldP spid="23" grpId="0" animBg="1"/>
      <p:bldP spid="2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E995D5-7D05-1E44-BEB1-ABF377101E4D}"/>
              </a:ext>
            </a:extLst>
          </p:cNvPr>
          <p:cNvSpPr>
            <a:spLocks noGrp="1"/>
          </p:cNvSpPr>
          <p:nvPr>
            <p:ph idx="1"/>
          </p:nvPr>
        </p:nvSpPr>
        <p:spPr>
          <a:xfrm>
            <a:off x="838199" y="1825625"/>
            <a:ext cx="10875579" cy="4351338"/>
          </a:xfrm>
        </p:spPr>
        <p:txBody>
          <a:bodyPr/>
          <a:lstStyle/>
          <a:p>
            <a:r>
              <a:rPr lang="en-US" dirty="0">
                <a:latin typeface="+mj-lt"/>
              </a:rPr>
              <a:t>Modulating signal: OQPSK corresponding to </a:t>
            </a:r>
            <a:r>
              <a:rPr lang="en-US" dirty="0" err="1">
                <a:latin typeface="+mj-lt"/>
              </a:rPr>
              <a:t>WiFi</a:t>
            </a:r>
            <a:r>
              <a:rPr lang="en-US" dirty="0">
                <a:latin typeface="+mj-lt"/>
              </a:rPr>
              <a:t> 802.11b standard</a:t>
            </a:r>
          </a:p>
          <a:p>
            <a:pPr lvl="1"/>
            <a:r>
              <a:rPr lang="en-US" dirty="0">
                <a:latin typeface="+mj-lt"/>
              </a:rPr>
              <a:t>Information encoded in phase changes</a:t>
            </a:r>
          </a:p>
          <a:p>
            <a:pPr marL="0" indent="0">
              <a:buNone/>
            </a:pPr>
            <a:endParaRPr lang="en-US" dirty="0">
              <a:latin typeface="+mj-lt"/>
            </a:endParaRPr>
          </a:p>
        </p:txBody>
      </p:sp>
      <p:cxnSp>
        <p:nvCxnSpPr>
          <p:cNvPr id="5" name="Straight Connector 4">
            <a:extLst>
              <a:ext uri="{FF2B5EF4-FFF2-40B4-BE49-F238E27FC236}">
                <a16:creationId xmlns:a16="http://schemas.microsoft.com/office/drawing/2014/main" id="{C584A01B-2557-1147-B15B-6CB714FAAFD4}"/>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riangle 9">
            <a:extLst>
              <a:ext uri="{FF2B5EF4-FFF2-40B4-BE49-F238E27FC236}">
                <a16:creationId xmlns:a16="http://schemas.microsoft.com/office/drawing/2014/main" id="{A7007D1B-B4BC-7446-8C09-27F95322AAE0}"/>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20D4A5B-FC0A-BA47-805E-30F55ED62F9B}"/>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31D3BC0-A8CE-9944-AB33-65C3EFB8B60C}"/>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AA7CB3-1447-2746-87CA-13AC944621F0}"/>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43C6F2-38C4-844C-8D6B-67CBE010451E}"/>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615D43-8678-F345-ADCE-D2F01B22AB5D}"/>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902289-A34C-7548-A0F1-373AC4238C12}"/>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91826C2-FA74-6D4C-B264-5D09A812BE58}"/>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42" name="TextBox 41">
            <a:extLst>
              <a:ext uri="{FF2B5EF4-FFF2-40B4-BE49-F238E27FC236}">
                <a16:creationId xmlns:a16="http://schemas.microsoft.com/office/drawing/2014/main" id="{38E0CFF4-4401-DD44-8934-589A7EBBBAF5}"/>
              </a:ext>
            </a:extLst>
          </p:cNvPr>
          <p:cNvSpPr txBox="1"/>
          <p:nvPr/>
        </p:nvSpPr>
        <p:spPr>
          <a:xfrm>
            <a:off x="6099685" y="4361004"/>
            <a:ext cx="1581853" cy="646331"/>
          </a:xfrm>
          <a:prstGeom prst="rect">
            <a:avLst/>
          </a:prstGeom>
          <a:noFill/>
        </p:spPr>
        <p:txBody>
          <a:bodyPr wrap="square" rtlCol="0">
            <a:spAutoFit/>
          </a:bodyPr>
          <a:lstStyle/>
          <a:p>
            <a:pPr algn="ctr"/>
            <a:r>
              <a:rPr lang="en-US" sz="1200" dirty="0">
                <a:latin typeface="+mj-lt"/>
              </a:rPr>
              <a:t>Modulating Signal (Bluetooth baseband 2-FSK)</a:t>
            </a:r>
          </a:p>
        </p:txBody>
      </p:sp>
      <p:sp>
        <p:nvSpPr>
          <p:cNvPr id="43" name="TextBox 42">
            <a:extLst>
              <a:ext uri="{FF2B5EF4-FFF2-40B4-BE49-F238E27FC236}">
                <a16:creationId xmlns:a16="http://schemas.microsoft.com/office/drawing/2014/main" id="{750BE2EF-94F9-2D47-A163-BB1C508BEF6C}"/>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44" name="TextBox 43">
            <a:extLst>
              <a:ext uri="{FF2B5EF4-FFF2-40B4-BE49-F238E27FC236}">
                <a16:creationId xmlns:a16="http://schemas.microsoft.com/office/drawing/2014/main" id="{E5E38E51-C20A-3E4B-ABF6-4103A9F476BC}"/>
              </a:ext>
            </a:extLst>
          </p:cNvPr>
          <p:cNvSpPr txBox="1"/>
          <p:nvPr/>
        </p:nvSpPr>
        <p:spPr>
          <a:xfrm>
            <a:off x="4675112" y="5761639"/>
            <a:ext cx="1606375" cy="338554"/>
          </a:xfrm>
          <a:prstGeom prst="rect">
            <a:avLst/>
          </a:prstGeom>
          <a:noFill/>
        </p:spPr>
        <p:txBody>
          <a:bodyPr wrap="square" rtlCol="0">
            <a:spAutoFit/>
          </a:bodyPr>
          <a:lstStyle/>
          <a:p>
            <a:r>
              <a:rPr lang="en-US" sz="1600" b="1" dirty="0">
                <a:latin typeface="+mj-lt"/>
              </a:rPr>
              <a:t>Bluetooth Tag</a:t>
            </a:r>
          </a:p>
        </p:txBody>
      </p:sp>
      <p:cxnSp>
        <p:nvCxnSpPr>
          <p:cNvPr id="6" name="Straight Arrow Connector 5">
            <a:extLst>
              <a:ext uri="{FF2B5EF4-FFF2-40B4-BE49-F238E27FC236}">
                <a16:creationId xmlns:a16="http://schemas.microsoft.com/office/drawing/2014/main" id="{E4138ECD-FD55-D749-BE61-087863C2AC2D}"/>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CEF504B-2EA4-7744-9A51-B1097B4DE184}"/>
              </a:ext>
            </a:extLst>
          </p:cNvPr>
          <p:cNvSpPr txBox="1"/>
          <p:nvPr/>
        </p:nvSpPr>
        <p:spPr>
          <a:xfrm>
            <a:off x="1974610" y="3360698"/>
            <a:ext cx="2634087" cy="276999"/>
          </a:xfrm>
          <a:prstGeom prst="rect">
            <a:avLst/>
          </a:prstGeom>
          <a:noFill/>
        </p:spPr>
        <p:txBody>
          <a:bodyPr wrap="square" rtlCol="0">
            <a:spAutoFit/>
          </a:bodyPr>
          <a:lstStyle/>
          <a:p>
            <a:r>
              <a:rPr lang="en-US" sz="1200" dirty="0">
                <a:latin typeface="+mj-lt"/>
              </a:rPr>
              <a:t>Ambient RF signal (2.4 GHz tone)</a:t>
            </a:r>
          </a:p>
        </p:txBody>
      </p:sp>
      <p:cxnSp>
        <p:nvCxnSpPr>
          <p:cNvPr id="24" name="Straight Arrow Connector 23">
            <a:extLst>
              <a:ext uri="{FF2B5EF4-FFF2-40B4-BE49-F238E27FC236}">
                <a16:creationId xmlns:a16="http://schemas.microsoft.com/office/drawing/2014/main" id="{F445EEA8-51C1-B043-99F9-A8F8F1E1307D}"/>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2DD70B-2E83-4C41-B37E-BCACEA68ACCC}"/>
              </a:ext>
            </a:extLst>
          </p:cNvPr>
          <p:cNvSpPr txBox="1"/>
          <p:nvPr/>
        </p:nvSpPr>
        <p:spPr>
          <a:xfrm>
            <a:off x="7015408" y="3459119"/>
            <a:ext cx="2561825" cy="276999"/>
          </a:xfrm>
          <a:prstGeom prst="rect">
            <a:avLst/>
          </a:prstGeom>
          <a:noFill/>
        </p:spPr>
        <p:txBody>
          <a:bodyPr wrap="square" rtlCol="0">
            <a:spAutoFit/>
          </a:bodyPr>
          <a:lstStyle/>
          <a:p>
            <a:r>
              <a:rPr lang="en-US" sz="1200" dirty="0">
                <a:latin typeface="+mj-lt"/>
              </a:rPr>
              <a:t>Bluetooth backscatter transmission</a:t>
            </a:r>
          </a:p>
        </p:txBody>
      </p:sp>
      <p:sp>
        <p:nvSpPr>
          <p:cNvPr id="23" name="Triangle 22">
            <a:extLst>
              <a:ext uri="{FF2B5EF4-FFF2-40B4-BE49-F238E27FC236}">
                <a16:creationId xmlns:a16="http://schemas.microsoft.com/office/drawing/2014/main" id="{D83BF59E-717A-704F-9767-794FEC81E602}"/>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08395C1-4386-1B49-A58C-C976A6F9995E}"/>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7D0F0D-04AF-9C4B-87DD-123203379ED4}"/>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7F267-3A71-244D-AEA1-6DE075C22C50}"/>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A18110-849D-0A40-9C5D-F80B82987437}"/>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9CC0A8D-A37D-4241-98C1-7E81BF6E8DA4}"/>
              </a:ext>
            </a:extLst>
          </p:cNvPr>
          <p:cNvSpPr txBox="1"/>
          <p:nvPr/>
        </p:nvSpPr>
        <p:spPr>
          <a:xfrm>
            <a:off x="9757597" y="5761639"/>
            <a:ext cx="1383424" cy="338554"/>
          </a:xfrm>
          <a:prstGeom prst="rect">
            <a:avLst/>
          </a:prstGeom>
          <a:noFill/>
        </p:spPr>
        <p:txBody>
          <a:bodyPr wrap="square" rtlCol="0">
            <a:spAutoFit/>
          </a:bodyPr>
          <a:lstStyle/>
          <a:p>
            <a:r>
              <a:rPr lang="en-US" sz="1600" b="1" dirty="0">
                <a:latin typeface="+mj-lt"/>
              </a:rPr>
              <a:t>Smartphone</a:t>
            </a:r>
          </a:p>
        </p:txBody>
      </p:sp>
      <p:cxnSp>
        <p:nvCxnSpPr>
          <p:cNvPr id="7" name="Straight Connector 6">
            <a:extLst>
              <a:ext uri="{FF2B5EF4-FFF2-40B4-BE49-F238E27FC236}">
                <a16:creationId xmlns:a16="http://schemas.microsoft.com/office/drawing/2014/main" id="{36EA02CE-C85F-4A41-99D9-A477BF4076F1}"/>
              </a:ext>
            </a:extLst>
          </p:cNvPr>
          <p:cNvCxnSpPr>
            <a:cxnSpLocks/>
          </p:cNvCxnSpPr>
          <p:nvPr/>
        </p:nvCxnSpPr>
        <p:spPr>
          <a:xfrm flipV="1">
            <a:off x="6523821" y="5091642"/>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AC8C91A-D548-9D4E-B58C-1EB73101C6E3}"/>
              </a:ext>
            </a:extLst>
          </p:cNvPr>
          <p:cNvCxnSpPr>
            <a:cxnSpLocks/>
          </p:cNvCxnSpPr>
          <p:nvPr/>
        </p:nvCxnSpPr>
        <p:spPr>
          <a:xfrm flipH="1">
            <a:off x="6523821" y="5091642"/>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4771E9-21E5-604A-BB0E-6D5C3F6772C0}"/>
              </a:ext>
            </a:extLst>
          </p:cNvPr>
          <p:cNvCxnSpPr>
            <a:cxnSpLocks/>
          </p:cNvCxnSpPr>
          <p:nvPr/>
        </p:nvCxnSpPr>
        <p:spPr>
          <a:xfrm flipV="1">
            <a:off x="6777485" y="5091642"/>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CDBA7D-AB35-9444-A84A-0BC7978DD6D4}"/>
              </a:ext>
            </a:extLst>
          </p:cNvPr>
          <p:cNvCxnSpPr>
            <a:cxnSpLocks/>
          </p:cNvCxnSpPr>
          <p:nvPr/>
        </p:nvCxnSpPr>
        <p:spPr>
          <a:xfrm flipH="1">
            <a:off x="6777485" y="5368368"/>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8063890-90D7-A14C-905A-98F7447CDD24}"/>
              </a:ext>
            </a:extLst>
          </p:cNvPr>
          <p:cNvCxnSpPr>
            <a:cxnSpLocks/>
          </p:cNvCxnSpPr>
          <p:nvPr/>
        </p:nvCxnSpPr>
        <p:spPr>
          <a:xfrm flipV="1">
            <a:off x="7041178" y="5091642"/>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5BC539-10FF-B649-8859-253C25E116BD}"/>
              </a:ext>
            </a:extLst>
          </p:cNvPr>
          <p:cNvCxnSpPr>
            <a:cxnSpLocks/>
          </p:cNvCxnSpPr>
          <p:nvPr/>
        </p:nvCxnSpPr>
        <p:spPr>
          <a:xfrm flipH="1">
            <a:off x="7038017" y="5091642"/>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B0FADAB-D6D5-324A-8B17-0541A596D4FF}"/>
              </a:ext>
            </a:extLst>
          </p:cNvPr>
          <p:cNvCxnSpPr>
            <a:cxnSpLocks/>
          </p:cNvCxnSpPr>
          <p:nvPr/>
        </p:nvCxnSpPr>
        <p:spPr>
          <a:xfrm flipV="1">
            <a:off x="7293537" y="5091642"/>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8F55F6-9C68-EF46-9527-BF8A937E1CFD}"/>
              </a:ext>
            </a:extLst>
          </p:cNvPr>
          <p:cNvCxnSpPr>
            <a:cxnSpLocks/>
          </p:cNvCxnSpPr>
          <p:nvPr/>
        </p:nvCxnSpPr>
        <p:spPr>
          <a:xfrm flipH="1" flipV="1">
            <a:off x="6365405" y="5362556"/>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B696D6A-9E9D-624A-A8D8-3CFD96ACE76D}"/>
              </a:ext>
            </a:extLst>
          </p:cNvPr>
          <p:cNvCxnSpPr>
            <a:cxnSpLocks/>
          </p:cNvCxnSpPr>
          <p:nvPr/>
        </p:nvCxnSpPr>
        <p:spPr>
          <a:xfrm flipH="1">
            <a:off x="7293538" y="5362556"/>
            <a:ext cx="208851"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45</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199" y="365125"/>
            <a:ext cx="10930003" cy="1325563"/>
          </a:xfrm>
        </p:spPr>
        <p:txBody>
          <a:bodyPr>
            <a:normAutofit/>
          </a:bodyPr>
          <a:lstStyle/>
          <a:p>
            <a:r>
              <a:rPr lang="en-US" dirty="0">
                <a:latin typeface="+mn-lt"/>
              </a:rPr>
              <a:t>Generating </a:t>
            </a:r>
            <a:r>
              <a:rPr lang="en-US" dirty="0" err="1">
                <a:latin typeface="+mn-lt"/>
              </a:rPr>
              <a:t>WiFi</a:t>
            </a:r>
            <a:r>
              <a:rPr lang="en-US" dirty="0">
                <a:latin typeface="+mn-lt"/>
              </a:rPr>
              <a:t> transmissions via backscatter</a:t>
            </a:r>
            <a:endParaRPr lang="en-SE" dirty="0">
              <a:latin typeface="+mn-lt"/>
            </a:endParaRPr>
          </a:p>
        </p:txBody>
      </p:sp>
    </p:spTree>
    <p:extLst>
      <p:ext uri="{BB962C8B-B14F-4D97-AF65-F5344CB8AC3E}">
        <p14:creationId xmlns:p14="http://schemas.microsoft.com/office/powerpoint/2010/main" val="417286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41" grpId="0"/>
      <p:bldP spid="42" grpId="0"/>
      <p:bldP spid="43" grpId="0"/>
      <p:bldP spid="44" grpId="0"/>
      <p:bldP spid="21" grpId="0"/>
      <p:bldP spid="20" grpId="0"/>
      <p:bldP spid="23" grpId="0" animBg="1"/>
      <p:bldP spid="2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46</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199" y="365125"/>
            <a:ext cx="11017685" cy="1325563"/>
          </a:xfrm>
        </p:spPr>
        <p:txBody>
          <a:bodyPr>
            <a:normAutofit/>
          </a:bodyPr>
          <a:lstStyle/>
          <a:p>
            <a:r>
              <a:rPr lang="en-US" dirty="0">
                <a:latin typeface="+mn-lt"/>
              </a:rPr>
              <a:t>Generating </a:t>
            </a:r>
            <a:r>
              <a:rPr lang="en-US" dirty="0" err="1">
                <a:latin typeface="+mn-lt"/>
              </a:rPr>
              <a:t>WiFi</a:t>
            </a:r>
            <a:r>
              <a:rPr lang="en-US" dirty="0">
                <a:latin typeface="+mn-lt"/>
              </a:rPr>
              <a:t> transmissions via backscatter</a:t>
            </a:r>
            <a:endParaRPr lang="en-SE" dirty="0">
              <a:latin typeface="+mn-lt"/>
            </a:endParaRPr>
          </a:p>
        </p:txBody>
      </p:sp>
      <p:pic>
        <p:nvPicPr>
          <p:cNvPr id="11" name="videoplayback.mp4" descr="videoplayback.mp4">
            <a:hlinkClick r:id="" action="ppaction://media"/>
            <a:extLst>
              <a:ext uri="{FF2B5EF4-FFF2-40B4-BE49-F238E27FC236}">
                <a16:creationId xmlns:a16="http://schemas.microsoft.com/office/drawing/2014/main" id="{AC8183C4-8A9C-BF25-1348-9E8E591C1A5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1690688"/>
            <a:ext cx="8128000" cy="4572000"/>
          </a:xfrm>
          <a:prstGeom prst="rect">
            <a:avLst/>
          </a:prstGeom>
        </p:spPr>
      </p:pic>
    </p:spTree>
    <p:extLst>
      <p:ext uri="{BB962C8B-B14F-4D97-AF65-F5344CB8AC3E}">
        <p14:creationId xmlns:p14="http://schemas.microsoft.com/office/powerpoint/2010/main" val="406728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47</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p:txBody>
          <a:bodyPr>
            <a:normAutofit/>
          </a:bodyPr>
          <a:lstStyle/>
          <a:p>
            <a:r>
              <a:rPr lang="en-US" dirty="0">
                <a:latin typeface="+mn-lt"/>
              </a:rPr>
              <a:t>Readings for next week (to be submitted)</a:t>
            </a:r>
            <a:endParaRPr lang="en-SE" dirty="0">
              <a:latin typeface="+mn-lt"/>
            </a:endParaRPr>
          </a:p>
        </p:txBody>
      </p:sp>
      <p:sp>
        <p:nvSpPr>
          <p:cNvPr id="2" name="Content Placeholder 2">
            <a:extLst>
              <a:ext uri="{FF2B5EF4-FFF2-40B4-BE49-F238E27FC236}">
                <a16:creationId xmlns:a16="http://schemas.microsoft.com/office/drawing/2014/main" id="{4535DF8B-0CEF-1295-5E1A-345B995818C9}"/>
              </a:ext>
            </a:extLst>
          </p:cNvPr>
          <p:cNvSpPr>
            <a:spLocks noGrp="1"/>
          </p:cNvSpPr>
          <p:nvPr>
            <p:ph idx="1"/>
          </p:nvPr>
        </p:nvSpPr>
        <p:spPr>
          <a:xfrm>
            <a:off x="559675" y="1894225"/>
            <a:ext cx="11072649" cy="2129294"/>
          </a:xfrm>
        </p:spPr>
        <p:txBody>
          <a:bodyPr>
            <a:normAutofit/>
          </a:bodyPr>
          <a:lstStyle/>
          <a:p>
            <a:r>
              <a:rPr lang="en-US" dirty="0">
                <a:latin typeface="+mj-lt"/>
              </a:rPr>
              <a:t>Passive Wi-Fi: Bringing Low Power to Wi-Fi Transmissions, USENIX NSDI 2016 (Best Paper award)</a:t>
            </a:r>
          </a:p>
          <a:p>
            <a:r>
              <a:rPr lang="en-US" dirty="0">
                <a:latin typeface="+mj-lt"/>
              </a:rPr>
              <a:t>To be submitted on </a:t>
            </a:r>
            <a:r>
              <a:rPr lang="en-US" dirty="0" err="1">
                <a:latin typeface="+mj-lt"/>
              </a:rPr>
              <a:t>HotCRP</a:t>
            </a:r>
            <a:r>
              <a:rPr lang="en-US" dirty="0">
                <a:latin typeface="+mj-lt"/>
              </a:rPr>
              <a:t>: IoT-Class (should have received invite)</a:t>
            </a:r>
          </a:p>
          <a:p>
            <a:pPr marL="0" indent="0">
              <a:buNone/>
            </a:pPr>
            <a:endParaRPr lang="en-US" dirty="0">
              <a:latin typeface="+mj-lt"/>
            </a:endParaRPr>
          </a:p>
        </p:txBody>
      </p:sp>
    </p:spTree>
    <p:extLst>
      <p:ext uri="{BB962C8B-B14F-4D97-AF65-F5344CB8AC3E}">
        <p14:creationId xmlns:p14="http://schemas.microsoft.com/office/powerpoint/2010/main" val="37700236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48</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p:txBody>
          <a:bodyPr>
            <a:normAutofit/>
          </a:bodyPr>
          <a:lstStyle/>
          <a:p>
            <a:r>
              <a:rPr lang="en-US" dirty="0">
                <a:latin typeface="+mn-lt"/>
              </a:rPr>
              <a:t>Next week</a:t>
            </a:r>
            <a:endParaRPr lang="en-SE" dirty="0">
              <a:latin typeface="+mn-lt"/>
            </a:endParaRPr>
          </a:p>
        </p:txBody>
      </p:sp>
      <p:sp>
        <p:nvSpPr>
          <p:cNvPr id="2" name="Content Placeholder 2">
            <a:extLst>
              <a:ext uri="{FF2B5EF4-FFF2-40B4-BE49-F238E27FC236}">
                <a16:creationId xmlns:a16="http://schemas.microsoft.com/office/drawing/2014/main" id="{4535DF8B-0CEF-1295-5E1A-345B995818C9}"/>
              </a:ext>
            </a:extLst>
          </p:cNvPr>
          <p:cNvSpPr>
            <a:spLocks noGrp="1"/>
          </p:cNvSpPr>
          <p:nvPr>
            <p:ph idx="1"/>
          </p:nvPr>
        </p:nvSpPr>
        <p:spPr>
          <a:xfrm>
            <a:off x="638333" y="1500935"/>
            <a:ext cx="11072649" cy="2129294"/>
          </a:xfrm>
        </p:spPr>
        <p:txBody>
          <a:bodyPr>
            <a:normAutofit/>
          </a:bodyPr>
          <a:lstStyle/>
          <a:p>
            <a:r>
              <a:rPr lang="en-US" dirty="0">
                <a:latin typeface="+mj-lt"/>
              </a:rPr>
              <a:t>Deep dive: </a:t>
            </a:r>
            <a:r>
              <a:rPr lang="en-US" dirty="0" err="1">
                <a:latin typeface="+mj-lt"/>
              </a:rPr>
              <a:t>WiFi</a:t>
            </a:r>
            <a:r>
              <a:rPr lang="en-US" dirty="0">
                <a:latin typeface="+mj-lt"/>
              </a:rPr>
              <a:t>, low-Power Long range</a:t>
            </a:r>
          </a:p>
          <a:p>
            <a:pPr marL="0" indent="0">
              <a:buNone/>
            </a:pPr>
            <a:endParaRPr lang="en-US" dirty="0">
              <a:latin typeface="+mj-lt"/>
            </a:endParaRPr>
          </a:p>
        </p:txBody>
      </p:sp>
      <p:pic>
        <p:nvPicPr>
          <p:cNvPr id="3" name="videoplayback (1).mp4" descr="videoplayback (1).mp4">
            <a:hlinkClick r:id="" action="ppaction://media"/>
            <a:extLst>
              <a:ext uri="{FF2B5EF4-FFF2-40B4-BE49-F238E27FC236}">
                <a16:creationId xmlns:a16="http://schemas.microsoft.com/office/drawing/2014/main" id="{261A75FE-792A-59B8-4EBE-D0E78D5C10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99108" y="2446865"/>
            <a:ext cx="7401112" cy="4116869"/>
          </a:xfrm>
          <a:prstGeom prst="rect">
            <a:avLst/>
          </a:prstGeom>
        </p:spPr>
      </p:pic>
    </p:spTree>
    <p:extLst>
      <p:ext uri="{BB962C8B-B14F-4D97-AF65-F5344CB8AC3E}">
        <p14:creationId xmlns:p14="http://schemas.microsoft.com/office/powerpoint/2010/main" val="182247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3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objectives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2758986"/>
          </a:xfrm>
        </p:spPr>
        <p:txBody>
          <a:bodyPr>
            <a:normAutofit/>
          </a:bodyPr>
          <a:lstStyle/>
          <a:p>
            <a:pPr marL="514350" indent="-514350">
              <a:buAutoNum type="arabicPeriod"/>
            </a:pPr>
            <a:r>
              <a:rPr lang="en-US" dirty="0">
                <a:latin typeface="+mj-lt"/>
              </a:rPr>
              <a:t>Major components and tasks of internet of things </a:t>
            </a:r>
          </a:p>
          <a:p>
            <a:pPr marL="514350" indent="-514350">
              <a:buAutoNum type="arabicPeriod"/>
            </a:pPr>
            <a:r>
              <a:rPr lang="en-US" dirty="0">
                <a:latin typeface="+mj-lt"/>
              </a:rPr>
              <a:t>History of wireless, and basics of radio waves and communication</a:t>
            </a:r>
          </a:p>
          <a:p>
            <a:pPr marL="514350" indent="-514350">
              <a:buAutoNum type="arabicPeriod"/>
            </a:pPr>
            <a:r>
              <a:rPr lang="en-US" dirty="0">
                <a:latin typeface="+mj-lt"/>
              </a:rPr>
              <a:t>Short range wireless standards for Internet of Things</a:t>
            </a:r>
          </a:p>
          <a:p>
            <a:pPr marL="514350" indent="-514350">
              <a:buAutoNum type="arabicPeriod"/>
            </a:pPr>
            <a:r>
              <a:rPr lang="en-US" dirty="0">
                <a:latin typeface="+mj-lt"/>
              </a:rPr>
              <a:t>Case study: Backscattering Bluetooth/</a:t>
            </a:r>
            <a:r>
              <a:rPr lang="en-US" dirty="0" err="1">
                <a:latin typeface="+mj-lt"/>
              </a:rPr>
              <a:t>WiFi</a:t>
            </a:r>
            <a:r>
              <a:rPr lang="en-US" dirty="0">
                <a:latin typeface="+mj-lt"/>
              </a:rPr>
              <a:t> compatible signals</a:t>
            </a:r>
          </a:p>
          <a:p>
            <a:pPr marL="0" indent="0">
              <a:buNone/>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49</a:t>
            </a:fld>
            <a:endParaRPr lang="sv-SE"/>
          </a:p>
        </p:txBody>
      </p:sp>
    </p:spTree>
    <p:extLst>
      <p:ext uri="{BB962C8B-B14F-4D97-AF65-F5344CB8AC3E}">
        <p14:creationId xmlns:p14="http://schemas.microsoft.com/office/powerpoint/2010/main" val="1165797082"/>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5</a:t>
            </a:fld>
            <a:endParaRPr lang="sv-SE"/>
          </a:p>
        </p:txBody>
      </p:sp>
      <p:grpSp>
        <p:nvGrpSpPr>
          <p:cNvPr id="12" name="Group 11">
            <a:extLst>
              <a:ext uri="{FF2B5EF4-FFF2-40B4-BE49-F238E27FC236}">
                <a16:creationId xmlns:a16="http://schemas.microsoft.com/office/drawing/2014/main" id="{9F2C8DCD-DD16-4C1E-8FB8-4B4D3313E0B7}"/>
              </a:ext>
            </a:extLst>
          </p:cNvPr>
          <p:cNvGrpSpPr/>
          <p:nvPr/>
        </p:nvGrpSpPr>
        <p:grpSpPr>
          <a:xfrm>
            <a:off x="1130141" y="1998589"/>
            <a:ext cx="3216678" cy="1195659"/>
            <a:chOff x="838200" y="3720988"/>
            <a:chExt cx="6349956" cy="2548426"/>
          </a:xfrm>
        </p:grpSpPr>
        <p:pic>
          <p:nvPicPr>
            <p:cNvPr id="16" name="Picture 15">
              <a:extLst>
                <a:ext uri="{FF2B5EF4-FFF2-40B4-BE49-F238E27FC236}">
                  <a16:creationId xmlns:a16="http://schemas.microsoft.com/office/drawing/2014/main" id="{0DDDC0A8-BA52-41AD-AD1A-C2429B3692B1}"/>
                </a:ext>
              </a:extLst>
            </p:cNvPr>
            <p:cNvPicPr>
              <a:picLocks noChangeAspect="1"/>
            </p:cNvPicPr>
            <p:nvPr/>
          </p:nvPicPr>
          <p:blipFill>
            <a:blip r:embed="rId3"/>
            <a:stretch>
              <a:fillRect/>
            </a:stretch>
          </p:blipFill>
          <p:spPr>
            <a:xfrm>
              <a:off x="838200" y="3720988"/>
              <a:ext cx="3599308" cy="1889637"/>
            </a:xfrm>
            <a:prstGeom prst="rect">
              <a:avLst/>
            </a:prstGeom>
          </p:spPr>
        </p:pic>
        <p:sp>
          <p:nvSpPr>
            <p:cNvPr id="17" name="TextBox 16">
              <a:extLst>
                <a:ext uri="{FF2B5EF4-FFF2-40B4-BE49-F238E27FC236}">
                  <a16:creationId xmlns:a16="http://schemas.microsoft.com/office/drawing/2014/main" id="{C01B59D0-0B8E-427C-9178-1C1C27F009BD}"/>
                </a:ext>
              </a:extLst>
            </p:cNvPr>
            <p:cNvSpPr txBox="1"/>
            <p:nvPr/>
          </p:nvSpPr>
          <p:spPr>
            <a:xfrm>
              <a:off x="984249" y="5735997"/>
              <a:ext cx="3288148" cy="521703"/>
            </a:xfrm>
            <a:prstGeom prst="rect">
              <a:avLst/>
            </a:prstGeom>
            <a:noFill/>
          </p:spPr>
          <p:txBody>
            <a:bodyPr wrap="square" rtlCol="0">
              <a:spAutoFit/>
            </a:bodyPr>
            <a:lstStyle/>
            <a:p>
              <a:pPr algn="ctr"/>
              <a:r>
                <a:rPr lang="en-US" sz="1400" dirty="0">
                  <a:latin typeface="+mj-lt"/>
                </a:rPr>
                <a:t>Google nest thermostat</a:t>
              </a:r>
            </a:p>
          </p:txBody>
        </p:sp>
        <p:pic>
          <p:nvPicPr>
            <p:cNvPr id="18" name="Picture 17">
              <a:extLst>
                <a:ext uri="{FF2B5EF4-FFF2-40B4-BE49-F238E27FC236}">
                  <a16:creationId xmlns:a16="http://schemas.microsoft.com/office/drawing/2014/main" id="{9E194171-A145-4338-B1E1-91068904527A}"/>
                </a:ext>
              </a:extLst>
            </p:cNvPr>
            <p:cNvPicPr>
              <a:picLocks noChangeAspect="1"/>
            </p:cNvPicPr>
            <p:nvPr/>
          </p:nvPicPr>
          <p:blipFill>
            <a:blip r:embed="rId4"/>
            <a:stretch>
              <a:fillRect/>
            </a:stretch>
          </p:blipFill>
          <p:spPr>
            <a:xfrm>
              <a:off x="4779671" y="3792371"/>
              <a:ext cx="1940719" cy="1940720"/>
            </a:xfrm>
            <a:prstGeom prst="rect">
              <a:avLst/>
            </a:prstGeom>
          </p:spPr>
        </p:pic>
        <p:sp>
          <p:nvSpPr>
            <p:cNvPr id="19" name="TextBox 18">
              <a:extLst>
                <a:ext uri="{FF2B5EF4-FFF2-40B4-BE49-F238E27FC236}">
                  <a16:creationId xmlns:a16="http://schemas.microsoft.com/office/drawing/2014/main" id="{CC140751-0C88-4760-9C0C-CB471F3119E5}"/>
                </a:ext>
              </a:extLst>
            </p:cNvPr>
            <p:cNvSpPr txBox="1"/>
            <p:nvPr/>
          </p:nvSpPr>
          <p:spPr>
            <a:xfrm>
              <a:off x="4311902" y="5747711"/>
              <a:ext cx="2876254" cy="521703"/>
            </a:xfrm>
            <a:prstGeom prst="rect">
              <a:avLst/>
            </a:prstGeom>
            <a:noFill/>
          </p:spPr>
          <p:txBody>
            <a:bodyPr wrap="square" rtlCol="0">
              <a:spAutoFit/>
            </a:bodyPr>
            <a:lstStyle/>
            <a:p>
              <a:pPr algn="ctr"/>
              <a:r>
                <a:rPr lang="en-US" sz="1400" dirty="0">
                  <a:latin typeface="+mj-lt"/>
                </a:rPr>
                <a:t>Fitbit activity tracker</a:t>
              </a:r>
            </a:p>
          </p:txBody>
        </p:sp>
      </p:grpSp>
      <p:pic>
        <p:nvPicPr>
          <p:cNvPr id="20" name="Picture 19">
            <a:extLst>
              <a:ext uri="{FF2B5EF4-FFF2-40B4-BE49-F238E27FC236}">
                <a16:creationId xmlns:a16="http://schemas.microsoft.com/office/drawing/2014/main" id="{6DC2C66B-72C8-46ED-B50B-3396EDDD258E}"/>
              </a:ext>
            </a:extLst>
          </p:cNvPr>
          <p:cNvPicPr>
            <a:picLocks noChangeAspect="1"/>
          </p:cNvPicPr>
          <p:nvPr/>
        </p:nvPicPr>
        <p:blipFill>
          <a:blip r:embed="rId5"/>
          <a:stretch>
            <a:fillRect/>
          </a:stretch>
        </p:blipFill>
        <p:spPr>
          <a:xfrm>
            <a:off x="9058103" y="4221184"/>
            <a:ext cx="1646713" cy="1240524"/>
          </a:xfrm>
          <a:prstGeom prst="rect">
            <a:avLst/>
          </a:prstGeom>
        </p:spPr>
      </p:pic>
      <p:sp>
        <p:nvSpPr>
          <p:cNvPr id="21" name="TextBox 20">
            <a:extLst>
              <a:ext uri="{FF2B5EF4-FFF2-40B4-BE49-F238E27FC236}">
                <a16:creationId xmlns:a16="http://schemas.microsoft.com/office/drawing/2014/main" id="{BDC699E5-A5E9-455A-8104-D7294EE0FEFA}"/>
              </a:ext>
            </a:extLst>
          </p:cNvPr>
          <p:cNvSpPr txBox="1"/>
          <p:nvPr/>
        </p:nvSpPr>
        <p:spPr>
          <a:xfrm>
            <a:off x="9058102" y="5439999"/>
            <a:ext cx="1719167" cy="307777"/>
          </a:xfrm>
          <a:prstGeom prst="rect">
            <a:avLst/>
          </a:prstGeom>
          <a:noFill/>
        </p:spPr>
        <p:txBody>
          <a:bodyPr wrap="square" rtlCol="0">
            <a:spAutoFit/>
          </a:bodyPr>
          <a:lstStyle/>
          <a:p>
            <a:r>
              <a:rPr lang="en-US" sz="1400" dirty="0">
                <a:latin typeface="+mj-lt"/>
              </a:rPr>
              <a:t>BLE proximity beacon</a:t>
            </a:r>
          </a:p>
        </p:txBody>
      </p:sp>
      <p:pic>
        <p:nvPicPr>
          <p:cNvPr id="24" name="Picture 23" descr="A picture containing logo&#10;&#10;Description automatically generated">
            <a:extLst>
              <a:ext uri="{FF2B5EF4-FFF2-40B4-BE49-F238E27FC236}">
                <a16:creationId xmlns:a16="http://schemas.microsoft.com/office/drawing/2014/main" id="{1A32E755-ECBD-4E51-AFC8-CD1DF3304CDB}"/>
              </a:ext>
            </a:extLst>
          </p:cNvPr>
          <p:cNvPicPr>
            <a:picLocks noChangeAspect="1"/>
          </p:cNvPicPr>
          <p:nvPr/>
        </p:nvPicPr>
        <p:blipFill>
          <a:blip r:embed="rId6"/>
          <a:stretch>
            <a:fillRect/>
          </a:stretch>
        </p:blipFill>
        <p:spPr>
          <a:xfrm>
            <a:off x="4764792" y="2056840"/>
            <a:ext cx="1918504" cy="1079158"/>
          </a:xfrm>
          <a:prstGeom prst="rect">
            <a:avLst/>
          </a:prstGeom>
        </p:spPr>
      </p:pic>
      <p:sp>
        <p:nvSpPr>
          <p:cNvPr id="25" name="TextBox 24">
            <a:extLst>
              <a:ext uri="{FF2B5EF4-FFF2-40B4-BE49-F238E27FC236}">
                <a16:creationId xmlns:a16="http://schemas.microsoft.com/office/drawing/2014/main" id="{F277D651-C370-49FD-B347-17CE1E85B867}"/>
              </a:ext>
            </a:extLst>
          </p:cNvPr>
          <p:cNvSpPr txBox="1"/>
          <p:nvPr/>
        </p:nvSpPr>
        <p:spPr>
          <a:xfrm>
            <a:off x="5110100" y="3112754"/>
            <a:ext cx="1210544" cy="307777"/>
          </a:xfrm>
          <a:prstGeom prst="rect">
            <a:avLst/>
          </a:prstGeom>
          <a:noFill/>
        </p:spPr>
        <p:txBody>
          <a:bodyPr wrap="square" rtlCol="0">
            <a:spAutoFit/>
          </a:bodyPr>
          <a:lstStyle/>
          <a:p>
            <a:r>
              <a:rPr lang="en-US" sz="1400" dirty="0">
                <a:latin typeface="+mj-lt"/>
              </a:rPr>
              <a:t>Apple </a:t>
            </a:r>
            <a:r>
              <a:rPr lang="en-US" sz="1400" dirty="0" err="1">
                <a:latin typeface="+mj-lt"/>
              </a:rPr>
              <a:t>airpods</a:t>
            </a:r>
            <a:endParaRPr lang="en-US" sz="1400" dirty="0">
              <a:latin typeface="+mj-lt"/>
            </a:endParaRPr>
          </a:p>
        </p:txBody>
      </p:sp>
      <p:pic>
        <p:nvPicPr>
          <p:cNvPr id="26" name="Picture 25">
            <a:extLst>
              <a:ext uri="{FF2B5EF4-FFF2-40B4-BE49-F238E27FC236}">
                <a16:creationId xmlns:a16="http://schemas.microsoft.com/office/drawing/2014/main" id="{E1260D0C-7E74-4E5B-8F63-ECEAA9428EEF}"/>
              </a:ext>
            </a:extLst>
          </p:cNvPr>
          <p:cNvPicPr>
            <a:picLocks noChangeAspect="1"/>
          </p:cNvPicPr>
          <p:nvPr/>
        </p:nvPicPr>
        <p:blipFill>
          <a:blip r:embed="rId7"/>
          <a:stretch>
            <a:fillRect/>
          </a:stretch>
        </p:blipFill>
        <p:spPr>
          <a:xfrm>
            <a:off x="7245132" y="2108001"/>
            <a:ext cx="1033463" cy="1033463"/>
          </a:xfrm>
          <a:prstGeom prst="rect">
            <a:avLst/>
          </a:prstGeom>
        </p:spPr>
      </p:pic>
      <p:sp>
        <p:nvSpPr>
          <p:cNvPr id="29" name="TextBox 28">
            <a:extLst>
              <a:ext uri="{FF2B5EF4-FFF2-40B4-BE49-F238E27FC236}">
                <a16:creationId xmlns:a16="http://schemas.microsoft.com/office/drawing/2014/main" id="{D42DB19B-5F5C-40EF-9DCD-ED7D833B438B}"/>
              </a:ext>
            </a:extLst>
          </p:cNvPr>
          <p:cNvSpPr txBox="1"/>
          <p:nvPr/>
        </p:nvSpPr>
        <p:spPr>
          <a:xfrm>
            <a:off x="7156591" y="3118077"/>
            <a:ext cx="1210544" cy="307777"/>
          </a:xfrm>
          <a:prstGeom prst="rect">
            <a:avLst/>
          </a:prstGeom>
          <a:noFill/>
        </p:spPr>
        <p:txBody>
          <a:bodyPr wrap="square" rtlCol="0">
            <a:spAutoFit/>
          </a:bodyPr>
          <a:lstStyle/>
          <a:p>
            <a:r>
              <a:rPr lang="en-US" sz="1400" dirty="0">
                <a:latin typeface="+mj-lt"/>
              </a:rPr>
              <a:t>Smart speaker</a:t>
            </a:r>
          </a:p>
        </p:txBody>
      </p:sp>
      <p:pic>
        <p:nvPicPr>
          <p:cNvPr id="31" name="Picture 30" descr="A picture containing building, outdoor, brick, electronics&#10;&#10;Description automatically generated">
            <a:extLst>
              <a:ext uri="{FF2B5EF4-FFF2-40B4-BE49-F238E27FC236}">
                <a16:creationId xmlns:a16="http://schemas.microsoft.com/office/drawing/2014/main" id="{FFD99378-D958-4635-9824-B17BB3ED5C0F}"/>
              </a:ext>
            </a:extLst>
          </p:cNvPr>
          <p:cNvPicPr>
            <a:picLocks noChangeAspect="1"/>
          </p:cNvPicPr>
          <p:nvPr/>
        </p:nvPicPr>
        <p:blipFill>
          <a:blip r:embed="rId8"/>
          <a:stretch>
            <a:fillRect/>
          </a:stretch>
        </p:blipFill>
        <p:spPr>
          <a:xfrm>
            <a:off x="8840430" y="2115455"/>
            <a:ext cx="1550198" cy="1033465"/>
          </a:xfrm>
          <a:prstGeom prst="rect">
            <a:avLst/>
          </a:prstGeom>
        </p:spPr>
      </p:pic>
      <p:sp>
        <p:nvSpPr>
          <p:cNvPr id="32" name="TextBox 31">
            <a:extLst>
              <a:ext uri="{FF2B5EF4-FFF2-40B4-BE49-F238E27FC236}">
                <a16:creationId xmlns:a16="http://schemas.microsoft.com/office/drawing/2014/main" id="{7E7803A0-D40A-4EAD-96B0-80FDA7CF613A}"/>
              </a:ext>
            </a:extLst>
          </p:cNvPr>
          <p:cNvSpPr txBox="1"/>
          <p:nvPr/>
        </p:nvSpPr>
        <p:spPr>
          <a:xfrm>
            <a:off x="9028831" y="3161244"/>
            <a:ext cx="1210544" cy="307777"/>
          </a:xfrm>
          <a:prstGeom prst="rect">
            <a:avLst/>
          </a:prstGeom>
          <a:noFill/>
        </p:spPr>
        <p:txBody>
          <a:bodyPr wrap="square" rtlCol="0">
            <a:spAutoFit/>
          </a:bodyPr>
          <a:lstStyle/>
          <a:p>
            <a:r>
              <a:rPr lang="en-US" sz="1400" dirty="0">
                <a:latin typeface="+mj-lt"/>
              </a:rPr>
              <a:t>Ring doorbell</a:t>
            </a:r>
          </a:p>
        </p:txBody>
      </p:sp>
      <p:pic>
        <p:nvPicPr>
          <p:cNvPr id="38" name="Picture 37" descr="A white video game controller&#10;&#10;Description automatically generated with low confidence">
            <a:extLst>
              <a:ext uri="{FF2B5EF4-FFF2-40B4-BE49-F238E27FC236}">
                <a16:creationId xmlns:a16="http://schemas.microsoft.com/office/drawing/2014/main" id="{BCB21C8D-36E9-4F8C-91D0-7871CB575724}"/>
              </a:ext>
            </a:extLst>
          </p:cNvPr>
          <p:cNvPicPr>
            <a:picLocks noChangeAspect="1"/>
          </p:cNvPicPr>
          <p:nvPr/>
        </p:nvPicPr>
        <p:blipFill>
          <a:blip r:embed="rId9"/>
          <a:stretch>
            <a:fillRect/>
          </a:stretch>
        </p:blipFill>
        <p:spPr>
          <a:xfrm>
            <a:off x="1487184" y="4223548"/>
            <a:ext cx="1669885" cy="1252414"/>
          </a:xfrm>
          <a:prstGeom prst="rect">
            <a:avLst/>
          </a:prstGeom>
        </p:spPr>
      </p:pic>
      <p:sp>
        <p:nvSpPr>
          <p:cNvPr id="39" name="TextBox 38">
            <a:extLst>
              <a:ext uri="{FF2B5EF4-FFF2-40B4-BE49-F238E27FC236}">
                <a16:creationId xmlns:a16="http://schemas.microsoft.com/office/drawing/2014/main" id="{8995F1C6-CFD9-4254-B6E8-5A71F5ECA79B}"/>
              </a:ext>
            </a:extLst>
          </p:cNvPr>
          <p:cNvSpPr txBox="1"/>
          <p:nvPr/>
        </p:nvSpPr>
        <p:spPr>
          <a:xfrm>
            <a:off x="1267359" y="5537872"/>
            <a:ext cx="2181225" cy="307777"/>
          </a:xfrm>
          <a:prstGeom prst="rect">
            <a:avLst/>
          </a:prstGeom>
          <a:noFill/>
        </p:spPr>
        <p:txBody>
          <a:bodyPr wrap="square" rtlCol="0">
            <a:spAutoFit/>
          </a:bodyPr>
          <a:lstStyle/>
          <a:p>
            <a:r>
              <a:rPr lang="en-US" sz="1400" dirty="0">
                <a:latin typeface="+mj-lt"/>
              </a:rPr>
              <a:t>Xiaomi temperature sensor</a:t>
            </a:r>
          </a:p>
        </p:txBody>
      </p:sp>
      <p:pic>
        <p:nvPicPr>
          <p:cNvPr id="41" name="Picture 40" descr="Graphical user interface&#10;&#10;Description automatically generated">
            <a:extLst>
              <a:ext uri="{FF2B5EF4-FFF2-40B4-BE49-F238E27FC236}">
                <a16:creationId xmlns:a16="http://schemas.microsoft.com/office/drawing/2014/main" id="{2103DAF2-5FFE-4A9F-9AB5-D70694A8AB45}"/>
              </a:ext>
            </a:extLst>
          </p:cNvPr>
          <p:cNvPicPr>
            <a:picLocks noChangeAspect="1"/>
          </p:cNvPicPr>
          <p:nvPr/>
        </p:nvPicPr>
        <p:blipFill>
          <a:blip r:embed="rId10"/>
          <a:stretch>
            <a:fillRect/>
          </a:stretch>
        </p:blipFill>
        <p:spPr>
          <a:xfrm>
            <a:off x="4192385" y="4103054"/>
            <a:ext cx="1588707" cy="1588707"/>
          </a:xfrm>
          <a:prstGeom prst="rect">
            <a:avLst/>
          </a:prstGeom>
        </p:spPr>
      </p:pic>
      <p:sp>
        <p:nvSpPr>
          <p:cNvPr id="42" name="Title 1">
            <a:extLst>
              <a:ext uri="{FF2B5EF4-FFF2-40B4-BE49-F238E27FC236}">
                <a16:creationId xmlns:a16="http://schemas.microsoft.com/office/drawing/2014/main" id="{B3B5D038-2505-4F96-AC7C-2982874A6DB8}"/>
              </a:ext>
            </a:extLst>
          </p:cNvPr>
          <p:cNvSpPr>
            <a:spLocks noGrp="1"/>
          </p:cNvSpPr>
          <p:nvPr>
            <p:ph type="title"/>
          </p:nvPr>
        </p:nvSpPr>
        <p:spPr>
          <a:xfrm>
            <a:off x="618499" y="372955"/>
            <a:ext cx="11404290" cy="1325563"/>
          </a:xfrm>
        </p:spPr>
        <p:txBody>
          <a:bodyPr>
            <a:normAutofit/>
          </a:bodyPr>
          <a:lstStyle/>
          <a:p>
            <a:r>
              <a:rPr lang="en-US" dirty="0">
                <a:latin typeface="+mn-lt"/>
              </a:rPr>
              <a:t>Internet of things are all around us... </a:t>
            </a:r>
            <a:r>
              <a:rPr lang="en-US" b="1" dirty="0">
                <a:latin typeface="+mn-lt"/>
              </a:rPr>
              <a:t>are wireless</a:t>
            </a:r>
          </a:p>
        </p:txBody>
      </p:sp>
      <p:sp>
        <p:nvSpPr>
          <p:cNvPr id="43" name="TextBox 42">
            <a:extLst>
              <a:ext uri="{FF2B5EF4-FFF2-40B4-BE49-F238E27FC236}">
                <a16:creationId xmlns:a16="http://schemas.microsoft.com/office/drawing/2014/main" id="{06489C97-B72E-44DF-A527-0E6136622DEC}"/>
              </a:ext>
            </a:extLst>
          </p:cNvPr>
          <p:cNvSpPr txBox="1"/>
          <p:nvPr/>
        </p:nvSpPr>
        <p:spPr>
          <a:xfrm>
            <a:off x="4094037" y="5537872"/>
            <a:ext cx="1785401" cy="307777"/>
          </a:xfrm>
          <a:prstGeom prst="rect">
            <a:avLst/>
          </a:prstGeom>
          <a:noFill/>
        </p:spPr>
        <p:txBody>
          <a:bodyPr wrap="square" rtlCol="0">
            <a:spAutoFit/>
          </a:bodyPr>
          <a:lstStyle/>
          <a:p>
            <a:r>
              <a:rPr lang="en-US" sz="1400" dirty="0">
                <a:latin typeface="+mj-lt"/>
              </a:rPr>
              <a:t>Philips hue smart bulb</a:t>
            </a:r>
          </a:p>
        </p:txBody>
      </p:sp>
      <p:pic>
        <p:nvPicPr>
          <p:cNvPr id="45" name="Picture 44" descr="A picture containing text, person&#10;&#10;Description automatically generated">
            <a:extLst>
              <a:ext uri="{FF2B5EF4-FFF2-40B4-BE49-F238E27FC236}">
                <a16:creationId xmlns:a16="http://schemas.microsoft.com/office/drawing/2014/main" id="{DD842B8A-528D-4FE7-A94F-FC6AE49468F4}"/>
              </a:ext>
            </a:extLst>
          </p:cNvPr>
          <p:cNvPicPr>
            <a:picLocks noChangeAspect="1"/>
          </p:cNvPicPr>
          <p:nvPr/>
        </p:nvPicPr>
        <p:blipFill>
          <a:blip r:embed="rId11"/>
          <a:stretch>
            <a:fillRect/>
          </a:stretch>
        </p:blipFill>
        <p:spPr>
          <a:xfrm>
            <a:off x="6524893" y="4223548"/>
            <a:ext cx="1793280" cy="1145780"/>
          </a:xfrm>
          <a:prstGeom prst="rect">
            <a:avLst/>
          </a:prstGeom>
        </p:spPr>
      </p:pic>
      <p:sp>
        <p:nvSpPr>
          <p:cNvPr id="46" name="TextBox 45">
            <a:extLst>
              <a:ext uri="{FF2B5EF4-FFF2-40B4-BE49-F238E27FC236}">
                <a16:creationId xmlns:a16="http://schemas.microsoft.com/office/drawing/2014/main" id="{64FE7DE0-C5DA-4CEF-963F-7CB4E60F7297}"/>
              </a:ext>
            </a:extLst>
          </p:cNvPr>
          <p:cNvSpPr txBox="1"/>
          <p:nvPr/>
        </p:nvSpPr>
        <p:spPr>
          <a:xfrm>
            <a:off x="6792919" y="5479791"/>
            <a:ext cx="1257227" cy="307777"/>
          </a:xfrm>
          <a:prstGeom prst="rect">
            <a:avLst/>
          </a:prstGeom>
          <a:noFill/>
        </p:spPr>
        <p:txBody>
          <a:bodyPr wrap="square" rtlCol="0">
            <a:spAutoFit/>
          </a:bodyPr>
          <a:lstStyle/>
          <a:p>
            <a:r>
              <a:rPr lang="en-US" sz="1400" dirty="0">
                <a:latin typeface="+mj-lt"/>
              </a:rPr>
              <a:t>Smart badges</a:t>
            </a:r>
          </a:p>
        </p:txBody>
      </p:sp>
      <p:sp>
        <p:nvSpPr>
          <p:cNvPr id="2" name="Footer Placeholder 1">
            <a:extLst>
              <a:ext uri="{FF2B5EF4-FFF2-40B4-BE49-F238E27FC236}">
                <a16:creationId xmlns:a16="http://schemas.microsoft.com/office/drawing/2014/main" id="{02BC900A-8CA7-4B91-B18D-87B042E7976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92584198"/>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0232" y="1928769"/>
            <a:ext cx="11091536" cy="1685229"/>
          </a:xfrm>
        </p:spPr>
        <p:txBody>
          <a:bodyPr>
            <a:normAutofit/>
          </a:bodyPr>
          <a:lstStyle/>
          <a:p>
            <a:br>
              <a:rPr lang="en-GB" sz="4800" u="none" strike="noStrike" dirty="0">
                <a:effectLst/>
              </a:rPr>
            </a:br>
            <a:r>
              <a:rPr lang="en-GB" sz="4800" u="none" strike="noStrike" dirty="0">
                <a:effectLst/>
              </a:rPr>
              <a:t>CS 6204 - Advanced Topics in Networking </a:t>
            </a:r>
            <a:endParaRPr lang="en-US" sz="16600" dirty="0"/>
          </a:p>
        </p:txBody>
      </p:sp>
      <p:sp>
        <p:nvSpPr>
          <p:cNvPr id="3" name="Subtitle 2"/>
          <p:cNvSpPr>
            <a:spLocks noGrp="1"/>
          </p:cNvSpPr>
          <p:nvPr>
            <p:ph type="subTitle" idx="1"/>
          </p:nvPr>
        </p:nvSpPr>
        <p:spPr>
          <a:xfrm>
            <a:off x="1524000" y="3947050"/>
            <a:ext cx="9144000" cy="1743197"/>
          </a:xfrm>
        </p:spPr>
        <p:txBody>
          <a:bodyPr>
            <a:normAutofit fontScale="92500" lnSpcReduction="20000"/>
          </a:bodyPr>
          <a:lstStyle/>
          <a:p>
            <a:r>
              <a:rPr lang="en-US" sz="3900" b="1" dirty="0">
                <a:latin typeface="+mj-lt"/>
              </a:rPr>
              <a:t>Ambuj Varshney</a:t>
            </a:r>
          </a:p>
          <a:p>
            <a:r>
              <a:rPr lang="en-US" sz="2600" dirty="0" err="1">
                <a:latin typeface="+mj-lt"/>
              </a:rPr>
              <a:t>ambujv@nus.edu.sg</a:t>
            </a:r>
            <a:endParaRPr lang="en-US" sz="2600" dirty="0">
              <a:latin typeface="+mj-lt"/>
            </a:endParaRPr>
          </a:p>
          <a:p>
            <a:r>
              <a:rPr lang="en-US" sz="2600" dirty="0">
                <a:latin typeface="+mj-lt"/>
              </a:rPr>
              <a:t>http://ambuj.se</a:t>
            </a: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50</a:t>
            </a:fld>
            <a:endParaRPr lang="sv-SE"/>
          </a:p>
        </p:txBody>
      </p:sp>
    </p:spTree>
    <p:extLst>
      <p:ext uri="{BB962C8B-B14F-4D97-AF65-F5344CB8AC3E}">
        <p14:creationId xmlns:p14="http://schemas.microsoft.com/office/powerpoint/2010/main" val="28644822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6666" y="3148000"/>
            <a:ext cx="10498667" cy="1258094"/>
          </a:xfrm>
        </p:spPr>
        <p:txBody>
          <a:bodyPr>
            <a:normAutofit fontScale="92500" lnSpcReduction="20000"/>
          </a:bodyPr>
          <a:lstStyle/>
          <a:p>
            <a:pPr marL="0" indent="0" algn="ctr">
              <a:buNone/>
            </a:pPr>
            <a:r>
              <a:rPr lang="en-US" sz="5400" dirty="0">
                <a:latin typeface="+mj-lt"/>
              </a:rPr>
              <a:t>Device Architecture of Wireless Embedded Systems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6</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470620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99105" cy="1325563"/>
          </a:xfrm>
        </p:spPr>
        <p:txBody>
          <a:bodyPr>
            <a:noAutofit/>
          </a:bodyPr>
          <a:lstStyle/>
          <a:p>
            <a:r>
              <a:rPr lang="en-US" dirty="0">
                <a:latin typeface="+mn-lt"/>
              </a:rPr>
              <a:t>Four major components of IoT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7</a:t>
            </a:fld>
            <a:endParaRPr lang="sv-SE" dirty="0"/>
          </a:p>
        </p:txBody>
      </p:sp>
      <p:sp>
        <p:nvSpPr>
          <p:cNvPr id="6" name="Quad Arrow 5">
            <a:extLst>
              <a:ext uri="{FF2B5EF4-FFF2-40B4-BE49-F238E27FC236}">
                <a16:creationId xmlns:a16="http://schemas.microsoft.com/office/drawing/2014/main" id="{24761E85-6E27-06FF-1D11-FD420F9567D1}"/>
              </a:ext>
            </a:extLst>
          </p:cNvPr>
          <p:cNvSpPr/>
          <p:nvPr/>
        </p:nvSpPr>
        <p:spPr>
          <a:xfrm>
            <a:off x="4199685" y="2743251"/>
            <a:ext cx="3179233" cy="2577077"/>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E74493-6365-EC74-6235-B87C9682111B}"/>
              </a:ext>
            </a:extLst>
          </p:cNvPr>
          <p:cNvSpPr txBox="1"/>
          <p:nvPr/>
        </p:nvSpPr>
        <p:spPr>
          <a:xfrm>
            <a:off x="4929934" y="1804202"/>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397296" y="3669575"/>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241009" y="3823464"/>
            <a:ext cx="1718734" cy="400110"/>
          </a:xfrm>
          <a:prstGeom prst="rect">
            <a:avLst/>
          </a:prstGeom>
          <a:noFill/>
        </p:spPr>
        <p:txBody>
          <a:bodyPr wrap="square">
            <a:spAutoFit/>
          </a:bodyPr>
          <a:lstStyle/>
          <a:p>
            <a:pPr algn="ctr"/>
            <a:r>
              <a:rPr lang="en-US" sz="2000" dirty="0">
                <a:latin typeface="+mj-lt"/>
              </a:rPr>
              <a:t>Power</a:t>
            </a:r>
          </a:p>
        </p:txBody>
      </p:sp>
      <p:sp>
        <p:nvSpPr>
          <p:cNvPr id="13" name="TextBox 12">
            <a:extLst>
              <a:ext uri="{FF2B5EF4-FFF2-40B4-BE49-F238E27FC236}">
                <a16:creationId xmlns:a16="http://schemas.microsoft.com/office/drawing/2014/main" id="{4B76745E-D283-A6F4-6640-5F1B9A85F8DA}"/>
              </a:ext>
            </a:extLst>
          </p:cNvPr>
          <p:cNvSpPr txBox="1"/>
          <p:nvPr/>
        </p:nvSpPr>
        <p:spPr>
          <a:xfrm>
            <a:off x="4929934" y="5558847"/>
            <a:ext cx="1718734" cy="707886"/>
          </a:xfrm>
          <a:prstGeom prst="rect">
            <a:avLst/>
          </a:prstGeom>
          <a:noFill/>
        </p:spPr>
        <p:txBody>
          <a:bodyPr wrap="square">
            <a:spAutoFit/>
          </a:bodyPr>
          <a:lstStyle/>
          <a:p>
            <a:pPr algn="ctr"/>
            <a:r>
              <a:rPr lang="en-US" sz="2000" dirty="0">
                <a:latin typeface="+mj-lt"/>
              </a:rPr>
              <a:t>Wireless Connectivity</a:t>
            </a:r>
          </a:p>
        </p:txBody>
      </p:sp>
      <p:pic>
        <p:nvPicPr>
          <p:cNvPr id="15" name="Picture 14" descr="Icon&#10;&#10;Description automatically generated">
            <a:extLst>
              <a:ext uri="{FF2B5EF4-FFF2-40B4-BE49-F238E27FC236}">
                <a16:creationId xmlns:a16="http://schemas.microsoft.com/office/drawing/2014/main" id="{DCF08373-9473-3762-62D1-25882096B3D0}"/>
              </a:ext>
            </a:extLst>
          </p:cNvPr>
          <p:cNvPicPr>
            <a:picLocks noChangeAspect="1"/>
          </p:cNvPicPr>
          <p:nvPr/>
        </p:nvPicPr>
        <p:blipFill>
          <a:blip r:embed="rId3"/>
          <a:stretch>
            <a:fillRect/>
          </a:stretch>
        </p:blipFill>
        <p:spPr>
          <a:xfrm>
            <a:off x="8610600" y="3366309"/>
            <a:ext cx="1349078" cy="1349078"/>
          </a:xfrm>
          <a:prstGeom prst="rect">
            <a:avLst/>
          </a:prstGeom>
        </p:spPr>
      </p:pic>
      <p:pic>
        <p:nvPicPr>
          <p:cNvPr id="19" name="Picture 18">
            <a:extLst>
              <a:ext uri="{FF2B5EF4-FFF2-40B4-BE49-F238E27FC236}">
                <a16:creationId xmlns:a16="http://schemas.microsoft.com/office/drawing/2014/main" id="{8FC797E0-4B10-516E-8641-9B4754FD63D3}"/>
              </a:ext>
            </a:extLst>
          </p:cNvPr>
          <p:cNvPicPr>
            <a:picLocks noChangeAspect="1"/>
          </p:cNvPicPr>
          <p:nvPr/>
        </p:nvPicPr>
        <p:blipFill>
          <a:blip r:embed="rId4"/>
          <a:stretch>
            <a:fillRect/>
          </a:stretch>
        </p:blipFill>
        <p:spPr>
          <a:xfrm>
            <a:off x="6648668" y="1654749"/>
            <a:ext cx="1510188" cy="1006792"/>
          </a:xfrm>
          <a:prstGeom prst="rect">
            <a:avLst/>
          </a:prstGeom>
        </p:spPr>
      </p:pic>
      <p:pic>
        <p:nvPicPr>
          <p:cNvPr id="23" name="Picture 22" descr="Icon&#10;&#10;Description automatically generated">
            <a:extLst>
              <a:ext uri="{FF2B5EF4-FFF2-40B4-BE49-F238E27FC236}">
                <a16:creationId xmlns:a16="http://schemas.microsoft.com/office/drawing/2014/main" id="{7C7554F7-A21E-A0A4-F886-74E91EEB62BF}"/>
              </a:ext>
            </a:extLst>
          </p:cNvPr>
          <p:cNvPicPr>
            <a:picLocks noChangeAspect="1"/>
          </p:cNvPicPr>
          <p:nvPr/>
        </p:nvPicPr>
        <p:blipFill>
          <a:blip r:embed="rId5"/>
          <a:stretch>
            <a:fillRect/>
          </a:stretch>
        </p:blipFill>
        <p:spPr>
          <a:xfrm>
            <a:off x="1475934" y="3669575"/>
            <a:ext cx="921362" cy="921362"/>
          </a:xfrm>
          <a:prstGeom prst="rect">
            <a:avLst/>
          </a:prstGeom>
        </p:spPr>
      </p:pic>
      <p:pic>
        <p:nvPicPr>
          <p:cNvPr id="25" name="Picture 24" descr="Icon&#10;&#10;Description automatically generated">
            <a:extLst>
              <a:ext uri="{FF2B5EF4-FFF2-40B4-BE49-F238E27FC236}">
                <a16:creationId xmlns:a16="http://schemas.microsoft.com/office/drawing/2014/main" id="{23C9960C-C1A9-6C5F-9710-D338EE8AA31C}"/>
              </a:ext>
            </a:extLst>
          </p:cNvPr>
          <p:cNvPicPr>
            <a:picLocks noChangeAspect="1"/>
          </p:cNvPicPr>
          <p:nvPr/>
        </p:nvPicPr>
        <p:blipFill>
          <a:blip r:embed="rId6"/>
          <a:stretch>
            <a:fillRect/>
          </a:stretch>
        </p:blipFill>
        <p:spPr>
          <a:xfrm>
            <a:off x="6834301" y="5343330"/>
            <a:ext cx="1138921" cy="1138921"/>
          </a:xfrm>
          <a:prstGeom prst="rect">
            <a:avLst/>
          </a:prstGeom>
        </p:spPr>
      </p:pic>
      <p:sp>
        <p:nvSpPr>
          <p:cNvPr id="3" name="Footer Placeholder 1">
            <a:extLst>
              <a:ext uri="{FF2B5EF4-FFF2-40B4-BE49-F238E27FC236}">
                <a16:creationId xmlns:a16="http://schemas.microsoft.com/office/drawing/2014/main" id="{DE16AB19-8A0D-4A98-DFDC-2753F2ADC5B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179063218"/>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093" y="365125"/>
            <a:ext cx="11665907" cy="1325563"/>
          </a:xfrm>
        </p:spPr>
        <p:txBody>
          <a:bodyPr>
            <a:noAutofit/>
          </a:bodyPr>
          <a:lstStyle/>
          <a:p>
            <a:r>
              <a:rPr lang="en-US" dirty="0">
                <a:latin typeface="+mn-lt"/>
              </a:rPr>
              <a:t>Sensing, Computing and Wireless Communication</a:t>
            </a:r>
          </a:p>
        </p:txBody>
      </p:sp>
      <p:sp>
        <p:nvSpPr>
          <p:cNvPr id="3" name="Content Placeholder 2"/>
          <p:cNvSpPr>
            <a:spLocks noGrp="1"/>
          </p:cNvSpPr>
          <p:nvPr>
            <p:ph idx="1"/>
          </p:nvPr>
        </p:nvSpPr>
        <p:spPr>
          <a:xfrm>
            <a:off x="838199" y="1690687"/>
            <a:ext cx="11187023" cy="2277463"/>
          </a:xfrm>
        </p:spPr>
        <p:txBody>
          <a:bodyPr>
            <a:noAutofit/>
          </a:bodyPr>
          <a:lstStyle/>
          <a:p>
            <a:r>
              <a:rPr lang="en-US" dirty="0">
                <a:latin typeface="+mj-lt"/>
              </a:rPr>
              <a:t>IoT device performs (primarily) three tasks: Sensing, Computing and </a:t>
            </a:r>
            <a:r>
              <a:rPr lang="en-US" b="1" dirty="0">
                <a:latin typeface="+mj-lt"/>
              </a:rPr>
              <a:t>Wireless Communication</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8</a:t>
            </a:fld>
            <a:endParaRPr lang="sv-SE" dirty="0"/>
          </a:p>
        </p:txBody>
      </p:sp>
      <p:pic>
        <p:nvPicPr>
          <p:cNvPr id="9" name="Picture 8" descr="Diagram&#10;&#10;Description automatically generated">
            <a:extLst>
              <a:ext uri="{FF2B5EF4-FFF2-40B4-BE49-F238E27FC236}">
                <a16:creationId xmlns:a16="http://schemas.microsoft.com/office/drawing/2014/main" id="{D3565A85-EE49-0975-B785-64AF1B62BA6B}"/>
              </a:ext>
            </a:extLst>
          </p:cNvPr>
          <p:cNvPicPr>
            <a:picLocks noChangeAspect="1"/>
          </p:cNvPicPr>
          <p:nvPr/>
        </p:nvPicPr>
        <p:blipFill>
          <a:blip r:embed="rId3"/>
          <a:stretch>
            <a:fillRect/>
          </a:stretch>
        </p:blipFill>
        <p:spPr>
          <a:xfrm>
            <a:off x="1370214" y="3429000"/>
            <a:ext cx="9346031" cy="1695238"/>
          </a:xfrm>
          <a:prstGeom prst="rect">
            <a:avLst/>
          </a:prstGeom>
        </p:spPr>
      </p:pic>
      <p:sp>
        <p:nvSpPr>
          <p:cNvPr id="4" name="Footer Placeholder 1">
            <a:extLst>
              <a:ext uri="{FF2B5EF4-FFF2-40B4-BE49-F238E27FC236}">
                <a16:creationId xmlns:a16="http://schemas.microsoft.com/office/drawing/2014/main" id="{55F883AB-946C-ED6E-2A99-A4E35B313CD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26448794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History of Wireless Transmissions</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 outdoor, water, ground&#10;&#10;Description automatically generated">
            <a:extLst>
              <a:ext uri="{FF2B5EF4-FFF2-40B4-BE49-F238E27FC236}">
                <a16:creationId xmlns:a16="http://schemas.microsoft.com/office/drawing/2014/main" id="{F9BBB466-0605-3D13-0E67-08BDD659C845}"/>
              </a:ext>
            </a:extLst>
          </p:cNvPr>
          <p:cNvPicPr>
            <a:picLocks noChangeAspect="1"/>
          </p:cNvPicPr>
          <p:nvPr/>
        </p:nvPicPr>
        <p:blipFill>
          <a:blip r:embed="rId3"/>
          <a:stretch>
            <a:fillRect/>
          </a:stretch>
        </p:blipFill>
        <p:spPr>
          <a:xfrm>
            <a:off x="331567" y="2610149"/>
            <a:ext cx="5455917" cy="3630974"/>
          </a:xfrm>
          <a:prstGeom prst="rect">
            <a:avLst/>
          </a:prstGeom>
        </p:spPr>
      </p:pic>
      <p:cxnSp>
        <p:nvCxnSpPr>
          <p:cNvPr id="17" name="Straight Connector 1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 indoor, black, old&#10;&#10;Description automatically generated">
            <a:extLst>
              <a:ext uri="{FF2B5EF4-FFF2-40B4-BE49-F238E27FC236}">
                <a16:creationId xmlns:a16="http://schemas.microsoft.com/office/drawing/2014/main" id="{C33EDD35-5F1C-8898-A735-07E0E62883E9}"/>
              </a:ext>
            </a:extLst>
          </p:cNvPr>
          <p:cNvPicPr>
            <a:picLocks noChangeAspect="1"/>
          </p:cNvPicPr>
          <p:nvPr/>
        </p:nvPicPr>
        <p:blipFill>
          <a:blip r:embed="rId4"/>
          <a:stretch>
            <a:fillRect/>
          </a:stretch>
        </p:blipFill>
        <p:spPr>
          <a:xfrm>
            <a:off x="6445073" y="2741122"/>
            <a:ext cx="5455917" cy="3369028"/>
          </a:xfrm>
          <a:prstGeom prst="rect">
            <a:avLst/>
          </a:prstGeom>
        </p:spPr>
      </p:pic>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687B7451-1438-CB4A-8106-82A64F1C7D7B}" type="slidenum">
              <a:rPr lang="en-US" sz="1200">
                <a:solidFill>
                  <a:srgbClr val="898989"/>
                </a:solidFill>
              </a:rPr>
              <a:pPr>
                <a:spcAft>
                  <a:spcPts val="600"/>
                </a:spcAft>
              </a:pPr>
              <a:t>9</a:t>
            </a:fld>
            <a:endParaRPr lang="en-US" sz="1200">
              <a:solidFill>
                <a:srgbClr val="898989"/>
              </a:solidFill>
            </a:endParaRPr>
          </a:p>
        </p:txBody>
      </p:sp>
      <p:sp>
        <p:nvSpPr>
          <p:cNvPr id="3" name="Footer Placeholder 1">
            <a:extLst>
              <a:ext uri="{FF2B5EF4-FFF2-40B4-BE49-F238E27FC236}">
                <a16:creationId xmlns:a16="http://schemas.microsoft.com/office/drawing/2014/main" id="{DA6C6F73-F928-443D-AAEB-7A5813B73F5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42101875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33815</TotalTime>
  <Words>5401</Words>
  <Application>Microsoft Macintosh PowerPoint</Application>
  <PresentationFormat>Widescreen</PresentationFormat>
  <Paragraphs>519</Paragraphs>
  <Slides>50</Slides>
  <Notes>38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Courier New</vt:lpstr>
      <vt:lpstr>Times New Roman</vt:lpstr>
      <vt:lpstr>Office Theme</vt:lpstr>
      <vt:lpstr>Advanced Topics in Networking: Special Topics in Internet of Things</vt:lpstr>
      <vt:lpstr>PowerPoint Presentation</vt:lpstr>
      <vt:lpstr>Learning objectives for today’s lecture</vt:lpstr>
      <vt:lpstr>Internet of things are all around us... </vt:lpstr>
      <vt:lpstr>Internet of things are all around us... are wireless</vt:lpstr>
      <vt:lpstr>PowerPoint Presentation</vt:lpstr>
      <vt:lpstr>Four major components of IoT device</vt:lpstr>
      <vt:lpstr>Sensing, Computing and Wireless Communication</vt:lpstr>
      <vt:lpstr>History of Wireless Transmissions</vt:lpstr>
      <vt:lpstr>PowerPoint Presentation</vt:lpstr>
      <vt:lpstr>Wireless vs Wired communication</vt:lpstr>
      <vt:lpstr>Electromagnetic radiation and spectrum</vt:lpstr>
      <vt:lpstr>Radio waves are most important part of electromagnetic spectrum</vt:lpstr>
      <vt:lpstr>They are allocated for specific use</vt:lpstr>
      <vt:lpstr>IoT operates in the unlicensed band</vt:lpstr>
      <vt:lpstr>IoT operates in the unlicensed band</vt:lpstr>
      <vt:lpstr>How are radio waves characterized ?</vt:lpstr>
      <vt:lpstr>What are wireless radios?</vt:lpstr>
      <vt:lpstr>How are radio waves modulated with information ?</vt:lpstr>
      <vt:lpstr>How are radio waves modulated with information</vt:lpstr>
      <vt:lpstr>How are radio waves modulated with information</vt:lpstr>
      <vt:lpstr>PowerPoint Presentation</vt:lpstr>
      <vt:lpstr>PowerPoint Presentation</vt:lpstr>
      <vt:lpstr>Apple Airpods?</vt:lpstr>
      <vt:lpstr>Connected speakers/ smart speakers ?</vt:lpstr>
      <vt:lpstr>Characteristics of IoT radio standard</vt:lpstr>
      <vt:lpstr>Characteristics of common radio standards for IoT </vt:lpstr>
      <vt:lpstr>PowerPoint Presentation</vt:lpstr>
      <vt:lpstr>Characteristics of common radio standards for IoT </vt:lpstr>
      <vt:lpstr>Radio standard : ZigBee</vt:lpstr>
      <vt:lpstr>ZigBee devices (usually) operates in a mesh </vt:lpstr>
      <vt:lpstr>Typical example of a ZigBee deployment</vt:lpstr>
      <vt:lpstr>ZigBee radio physical layer characteristics</vt:lpstr>
      <vt:lpstr>Radio standard : Bluetooth</vt:lpstr>
      <vt:lpstr>Bluetooth devices are all around us... </vt:lpstr>
      <vt:lpstr>Bluetooth  network topology</vt:lpstr>
      <vt:lpstr>Long history of Bluetooth — the IoT is near-exclusively BLE (Bluetooth 4.0+) as opposed to Bluetooth Classic (&lt;4.0)</vt:lpstr>
      <vt:lpstr>Operating frequency of BLE</vt:lpstr>
      <vt:lpstr>Operating frequency of BLE</vt:lpstr>
      <vt:lpstr>Bluetooth modulation</vt:lpstr>
      <vt:lpstr>Comparing different radio standards</vt:lpstr>
      <vt:lpstr>PowerPoint Presentation</vt:lpstr>
      <vt:lpstr>Backscatter transmits at (up to) 10000x lower power consumption than conventional radios</vt:lpstr>
      <vt:lpstr>Bluetooth Backscatter</vt:lpstr>
      <vt:lpstr>Generating WiFi transmissions via backscatter</vt:lpstr>
      <vt:lpstr>Generating WiFi transmissions via backscatter</vt:lpstr>
      <vt:lpstr>Readings for next week (to be submitted)</vt:lpstr>
      <vt:lpstr>Next week</vt:lpstr>
      <vt:lpstr>Learning objectives for today’s lecture</vt:lpstr>
      <vt:lpstr> CS 6204 - Advanced Topics in Networking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952</cp:revision>
  <dcterms:created xsi:type="dcterms:W3CDTF">2020-02-17T19:00:36Z</dcterms:created>
  <dcterms:modified xsi:type="dcterms:W3CDTF">2022-09-15T02:48:03Z</dcterms:modified>
</cp:coreProperties>
</file>